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3"/>
  </p:sldMasterIdLst>
  <p:notesMasterIdLst>
    <p:notesMasterId r:id="rId7"/>
  </p:notesMasterIdLst>
  <p:handoutMasterIdLst>
    <p:handoutMasterId r:id="rId49"/>
  </p:handoutMasterIdLst>
  <p:sldIdLst>
    <p:sldId id="256" r:id="rId4"/>
    <p:sldId id="751" r:id="rId5"/>
    <p:sldId id="279" r:id="rId6"/>
    <p:sldId id="759" r:id="rId8"/>
    <p:sldId id="760" r:id="rId9"/>
    <p:sldId id="882" r:id="rId10"/>
    <p:sldId id="829" r:id="rId11"/>
    <p:sldId id="884" r:id="rId12"/>
    <p:sldId id="781" r:id="rId13"/>
    <p:sldId id="885" r:id="rId14"/>
    <p:sldId id="886" r:id="rId15"/>
    <p:sldId id="830" r:id="rId16"/>
    <p:sldId id="867" r:id="rId17"/>
    <p:sldId id="889" r:id="rId18"/>
    <p:sldId id="887" r:id="rId19"/>
    <p:sldId id="888" r:id="rId20"/>
    <p:sldId id="891" r:id="rId21"/>
    <p:sldId id="892" r:id="rId22"/>
    <p:sldId id="893" r:id="rId23"/>
    <p:sldId id="894" r:id="rId24"/>
    <p:sldId id="868" r:id="rId25"/>
    <p:sldId id="895" r:id="rId26"/>
    <p:sldId id="833" r:id="rId27"/>
    <p:sldId id="896" r:id="rId28"/>
    <p:sldId id="897" r:id="rId29"/>
    <p:sldId id="898" r:id="rId30"/>
    <p:sldId id="900" r:id="rId31"/>
    <p:sldId id="832" r:id="rId32"/>
    <p:sldId id="901" r:id="rId33"/>
    <p:sldId id="902" r:id="rId34"/>
    <p:sldId id="903" r:id="rId35"/>
    <p:sldId id="904" r:id="rId36"/>
    <p:sldId id="905" r:id="rId37"/>
    <p:sldId id="906" r:id="rId38"/>
    <p:sldId id="907" r:id="rId39"/>
    <p:sldId id="908" r:id="rId40"/>
    <p:sldId id="909" r:id="rId41"/>
    <p:sldId id="910" r:id="rId42"/>
    <p:sldId id="912" r:id="rId43"/>
    <p:sldId id="911" r:id="rId44"/>
    <p:sldId id="913" r:id="rId45"/>
    <p:sldId id="916" r:id="rId46"/>
    <p:sldId id="917" r:id="rId47"/>
    <p:sldId id="270" r:id="rId48"/>
  </p:sldIdLst>
  <p:sldSz cx="12192000" cy="6858000"/>
  <p:notesSz cx="7103745" cy="10234295"/>
  <p:embeddedFontLst>
    <p:embeddedFont>
      <p:font typeface="黑体" panose="02010609060101010101" charset="-122"/>
      <p:regular r:id="rId54"/>
    </p:embeddedFont>
    <p:embeddedFont>
      <p:font typeface="微软雅黑" panose="020B0503020204020204" charset="-122"/>
      <p:regular r:id="rId55"/>
    </p:embeddedFont>
    <p:embeddedFont>
      <p:font typeface="华文细黑" panose="02010600040101010101" charset="-122"/>
      <p:regular r:id="rId56"/>
    </p:embeddedFont>
    <p:embeddedFont>
      <p:font typeface="隶书" panose="02010509060101010101" pitchFamily="49" charset="-122"/>
      <p:regular r:id="rId57"/>
    </p:embeddedFont>
    <p:embeddedFont>
      <p:font typeface="Calibri" panose="020F0502020204030204" pitchFamily="34" charset="0"/>
      <p:regular r:id="rId58"/>
      <p:bold r:id="rId59"/>
      <p:italic r:id="rId60"/>
      <p:boldItalic r:id="rId61"/>
    </p:embeddedFont>
    <p:embeddedFont>
      <p:font typeface="等线" panose="02010600030101010101" charset="-122"/>
      <p:regular r:id="rId6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F74AD"/>
    <a:srgbClr val="1AA3AA"/>
    <a:srgbClr val="3498DB"/>
    <a:srgbClr val="2E75B6"/>
    <a:srgbClr val="4472C4"/>
    <a:srgbClr val="25C4FF"/>
    <a:srgbClr val="359EFF"/>
    <a:srgbClr val="8EC0B9"/>
    <a:srgbClr val="DAE3F3"/>
    <a:srgbClr val="F3B9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20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2" Type="http://schemas.openxmlformats.org/officeDocument/2006/relationships/font" Target="fonts/font9.fntdata"/><Relationship Id="rId61" Type="http://schemas.openxmlformats.org/officeDocument/2006/relationships/font" Target="fonts/font8.fntdata"/><Relationship Id="rId60" Type="http://schemas.openxmlformats.org/officeDocument/2006/relationships/font" Target="fonts/font7.fntdata"/><Relationship Id="rId6" Type="http://schemas.openxmlformats.org/officeDocument/2006/relationships/slide" Target="slides/slide3.xml"/><Relationship Id="rId59" Type="http://schemas.openxmlformats.org/officeDocument/2006/relationships/font" Target="fonts/font6.fntdata"/><Relationship Id="rId58" Type="http://schemas.openxmlformats.org/officeDocument/2006/relationships/font" Target="fonts/font5.fntdata"/><Relationship Id="rId57" Type="http://schemas.openxmlformats.org/officeDocument/2006/relationships/font" Target="fonts/font4.fntdata"/><Relationship Id="rId56" Type="http://schemas.openxmlformats.org/officeDocument/2006/relationships/font" Target="fonts/font3.fntdata"/><Relationship Id="rId55" Type="http://schemas.openxmlformats.org/officeDocument/2006/relationships/font" Target="fonts/font2.fntdata"/><Relationship Id="rId54" Type="http://schemas.openxmlformats.org/officeDocument/2006/relationships/font" Target="fonts/font1.fntdata"/><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handoutMaster" Target="handoutMasters/handoutMaster1.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3" Type="http://schemas.openxmlformats.org/officeDocument/2006/relationships/slideLayout" Target="../slideLayouts/slideLayout15.xml"/><Relationship Id="rId22" Type="http://schemas.openxmlformats.org/officeDocument/2006/relationships/tags" Target="../tags/tag41.xml"/><Relationship Id="rId21" Type="http://schemas.openxmlformats.org/officeDocument/2006/relationships/tags" Target="../tags/tag40.xml"/><Relationship Id="rId20" Type="http://schemas.openxmlformats.org/officeDocument/2006/relationships/tags" Target="../tags/tag39.xml"/><Relationship Id="rId2" Type="http://schemas.openxmlformats.org/officeDocument/2006/relationships/tags" Target="../tags/tag21.xml"/><Relationship Id="rId19" Type="http://schemas.openxmlformats.org/officeDocument/2006/relationships/tags" Target="../tags/tag38.xml"/><Relationship Id="rId18" Type="http://schemas.openxmlformats.org/officeDocument/2006/relationships/tags" Target="../tags/tag37.xml"/><Relationship Id="rId17" Type="http://schemas.openxmlformats.org/officeDocument/2006/relationships/tags" Target="../tags/tag36.xml"/><Relationship Id="rId16" Type="http://schemas.openxmlformats.org/officeDocument/2006/relationships/tags" Target="../tags/tag35.xml"/><Relationship Id="rId15" Type="http://schemas.openxmlformats.org/officeDocument/2006/relationships/tags" Target="../tags/tag34.xml"/><Relationship Id="rId14" Type="http://schemas.openxmlformats.org/officeDocument/2006/relationships/tags" Target="../tags/tag33.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4" Type="http://schemas.openxmlformats.org/officeDocument/2006/relationships/slideLayout" Target="../slideLayouts/slideLayout15.xml"/><Relationship Id="rId33" Type="http://schemas.openxmlformats.org/officeDocument/2006/relationships/tags" Target="../tags/tag74.xml"/><Relationship Id="rId32" Type="http://schemas.openxmlformats.org/officeDocument/2006/relationships/tags" Target="../tags/tag73.xml"/><Relationship Id="rId31" Type="http://schemas.openxmlformats.org/officeDocument/2006/relationships/tags" Target="../tags/tag72.xml"/><Relationship Id="rId30" Type="http://schemas.openxmlformats.org/officeDocument/2006/relationships/tags" Target="../tags/tag71.xml"/><Relationship Id="rId3" Type="http://schemas.openxmlformats.org/officeDocument/2006/relationships/tags" Target="../tags/tag44.xml"/><Relationship Id="rId29" Type="http://schemas.openxmlformats.org/officeDocument/2006/relationships/tags" Target="../tags/tag70.xml"/><Relationship Id="rId28" Type="http://schemas.openxmlformats.org/officeDocument/2006/relationships/tags" Target="../tags/tag69.xml"/><Relationship Id="rId27" Type="http://schemas.openxmlformats.org/officeDocument/2006/relationships/tags" Target="../tags/tag68.xml"/><Relationship Id="rId26" Type="http://schemas.openxmlformats.org/officeDocument/2006/relationships/tags" Target="../tags/tag67.xml"/><Relationship Id="rId25" Type="http://schemas.openxmlformats.org/officeDocument/2006/relationships/tags" Target="../tags/tag66.xml"/><Relationship Id="rId24" Type="http://schemas.openxmlformats.org/officeDocument/2006/relationships/tags" Target="../tags/tag65.xml"/><Relationship Id="rId23" Type="http://schemas.openxmlformats.org/officeDocument/2006/relationships/tags" Target="../tags/tag64.xml"/><Relationship Id="rId22" Type="http://schemas.openxmlformats.org/officeDocument/2006/relationships/tags" Target="../tags/tag63.xml"/><Relationship Id="rId21" Type="http://schemas.openxmlformats.org/officeDocument/2006/relationships/tags" Target="../tags/tag62.xml"/><Relationship Id="rId20" Type="http://schemas.openxmlformats.org/officeDocument/2006/relationships/tags" Target="../tags/tag61.xml"/><Relationship Id="rId2" Type="http://schemas.openxmlformats.org/officeDocument/2006/relationships/tags" Target="../tags/tag43.xml"/><Relationship Id="rId19" Type="http://schemas.openxmlformats.org/officeDocument/2006/relationships/tags" Target="../tags/tag60.xml"/><Relationship Id="rId18" Type="http://schemas.openxmlformats.org/officeDocument/2006/relationships/tags" Target="../tags/tag59.xml"/><Relationship Id="rId17" Type="http://schemas.openxmlformats.org/officeDocument/2006/relationships/tags" Target="../tags/tag58.xml"/><Relationship Id="rId16" Type="http://schemas.openxmlformats.org/officeDocument/2006/relationships/tags" Target="../tags/tag57.xml"/><Relationship Id="rId15" Type="http://schemas.openxmlformats.org/officeDocument/2006/relationships/tags" Target="../tags/tag56.xml"/><Relationship Id="rId14" Type="http://schemas.openxmlformats.org/officeDocument/2006/relationships/tags" Target="../tags/tag55.xml"/><Relationship Id="rId13" Type="http://schemas.openxmlformats.org/officeDocument/2006/relationships/tags" Target="../tags/tag54.xml"/><Relationship Id="rId12" Type="http://schemas.openxmlformats.org/officeDocument/2006/relationships/tags" Target="../tags/tag53.xml"/><Relationship Id="rId11" Type="http://schemas.openxmlformats.org/officeDocument/2006/relationships/tags" Target="../tags/tag52.xml"/><Relationship Id="rId10" Type="http://schemas.openxmlformats.org/officeDocument/2006/relationships/tags" Target="../tags/tag51.xml"/><Relationship Id="rId1" Type="http://schemas.openxmlformats.org/officeDocument/2006/relationships/tags" Target="../tags/tag42.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5.xml"/><Relationship Id="rId7" Type="http://schemas.openxmlformats.org/officeDocument/2006/relationships/image" Target="../media/image12.png"/><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5.xml"/><Relationship Id="rId7" Type="http://schemas.openxmlformats.org/officeDocument/2006/relationships/image" Target="../media/image13.png"/><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87.xml"/></Relationships>
</file>

<file path=ppt/slides/_rels/slide15.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7" Type="http://schemas.openxmlformats.org/officeDocument/2006/relationships/slideLayout" Target="../slideLayouts/slideLayout15.xml"/><Relationship Id="rId26" Type="http://schemas.openxmlformats.org/officeDocument/2006/relationships/tags" Target="../tags/tag113.xml"/><Relationship Id="rId25" Type="http://schemas.openxmlformats.org/officeDocument/2006/relationships/tags" Target="../tags/tag112.xml"/><Relationship Id="rId24" Type="http://schemas.openxmlformats.org/officeDocument/2006/relationships/tags" Target="../tags/tag111.xml"/><Relationship Id="rId23" Type="http://schemas.openxmlformats.org/officeDocument/2006/relationships/tags" Target="../tags/tag110.xml"/><Relationship Id="rId22" Type="http://schemas.openxmlformats.org/officeDocument/2006/relationships/tags" Target="../tags/tag109.xml"/><Relationship Id="rId21" Type="http://schemas.openxmlformats.org/officeDocument/2006/relationships/tags" Target="../tags/tag108.xml"/><Relationship Id="rId20" Type="http://schemas.openxmlformats.org/officeDocument/2006/relationships/tags" Target="../tags/tag107.xml"/><Relationship Id="rId2" Type="http://schemas.openxmlformats.org/officeDocument/2006/relationships/tags" Target="../tags/tag89.xml"/><Relationship Id="rId19" Type="http://schemas.openxmlformats.org/officeDocument/2006/relationships/tags" Target="../tags/tag106.xml"/><Relationship Id="rId18" Type="http://schemas.openxmlformats.org/officeDocument/2006/relationships/tags" Target="../tags/tag105.xml"/><Relationship Id="rId17" Type="http://schemas.openxmlformats.org/officeDocument/2006/relationships/tags" Target="../tags/tag104.xml"/><Relationship Id="rId16" Type="http://schemas.openxmlformats.org/officeDocument/2006/relationships/tags" Target="../tags/tag103.xml"/><Relationship Id="rId15" Type="http://schemas.openxmlformats.org/officeDocument/2006/relationships/tags" Target="../tags/tag102.xml"/><Relationship Id="rId14" Type="http://schemas.openxmlformats.org/officeDocument/2006/relationships/tags" Target="../tags/tag101.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tags" Target="../tags/tag8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9" Type="http://schemas.openxmlformats.org/officeDocument/2006/relationships/image" Target="../media/image14.jpeg"/><Relationship Id="rId8" Type="http://schemas.openxmlformats.org/officeDocument/2006/relationships/tags" Target="../tags/tag121.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5" Type="http://schemas.openxmlformats.org/officeDocument/2006/relationships/slideLayout" Target="../slideLayouts/slideLayout15.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image" Target="../media/image15.jpeg"/><Relationship Id="rId11" Type="http://schemas.openxmlformats.org/officeDocument/2006/relationships/tags" Target="../tags/tag123.xml"/><Relationship Id="rId10" Type="http://schemas.openxmlformats.org/officeDocument/2006/relationships/tags" Target="../tags/tag122.xml"/><Relationship Id="rId1" Type="http://schemas.openxmlformats.org/officeDocument/2006/relationships/tags" Target="../tags/tag114.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3.png"/><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8" Type="http://schemas.openxmlformats.org/officeDocument/2006/relationships/slideLayout" Target="../slideLayouts/slideLayout15.xml"/><Relationship Id="rId27" Type="http://schemas.openxmlformats.org/officeDocument/2006/relationships/tags" Target="../tags/tag160.xml"/><Relationship Id="rId26" Type="http://schemas.openxmlformats.org/officeDocument/2006/relationships/tags" Target="../tags/tag159.xml"/><Relationship Id="rId25" Type="http://schemas.openxmlformats.org/officeDocument/2006/relationships/tags" Target="../tags/tag158.xml"/><Relationship Id="rId24" Type="http://schemas.openxmlformats.org/officeDocument/2006/relationships/tags" Target="../tags/tag157.xml"/><Relationship Id="rId23" Type="http://schemas.openxmlformats.org/officeDocument/2006/relationships/tags" Target="../tags/tag156.xml"/><Relationship Id="rId22" Type="http://schemas.openxmlformats.org/officeDocument/2006/relationships/tags" Target="../tags/tag155.xml"/><Relationship Id="rId21" Type="http://schemas.openxmlformats.org/officeDocument/2006/relationships/tags" Target="../tags/tag154.xml"/><Relationship Id="rId20" Type="http://schemas.openxmlformats.org/officeDocument/2006/relationships/tags" Target="../tags/tag153.xml"/><Relationship Id="rId2" Type="http://schemas.openxmlformats.org/officeDocument/2006/relationships/tags" Target="../tags/tag135.xml"/><Relationship Id="rId19" Type="http://schemas.openxmlformats.org/officeDocument/2006/relationships/tags" Target="../tags/tag152.xml"/><Relationship Id="rId18" Type="http://schemas.openxmlformats.org/officeDocument/2006/relationships/tags" Target="../tags/tag151.xml"/><Relationship Id="rId17" Type="http://schemas.openxmlformats.org/officeDocument/2006/relationships/tags" Target="../tags/tag150.xml"/><Relationship Id="rId16" Type="http://schemas.openxmlformats.org/officeDocument/2006/relationships/tags" Target="../tags/tag149.xml"/><Relationship Id="rId15" Type="http://schemas.openxmlformats.org/officeDocument/2006/relationships/tags" Target="../tags/tag148.xml"/><Relationship Id="rId14" Type="http://schemas.openxmlformats.org/officeDocument/2006/relationships/tags" Target="../tags/tag147.xml"/><Relationship Id="rId13" Type="http://schemas.openxmlformats.org/officeDocument/2006/relationships/tags" Target="../tags/tag146.xml"/><Relationship Id="rId12" Type="http://schemas.openxmlformats.org/officeDocument/2006/relationships/tags" Target="../tags/tag14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tags" Target="../tags/tag134.xml"/></Relationships>
</file>

<file path=ppt/slides/_rels/slide21.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8" Type="http://schemas.openxmlformats.org/officeDocument/2006/relationships/slideLayout" Target="../slideLayouts/slideLayout15.xml"/><Relationship Id="rId27" Type="http://schemas.openxmlformats.org/officeDocument/2006/relationships/tags" Target="../tags/tag187.xml"/><Relationship Id="rId26" Type="http://schemas.openxmlformats.org/officeDocument/2006/relationships/tags" Target="../tags/tag186.xml"/><Relationship Id="rId25" Type="http://schemas.openxmlformats.org/officeDocument/2006/relationships/tags" Target="../tags/tag185.xml"/><Relationship Id="rId24" Type="http://schemas.openxmlformats.org/officeDocument/2006/relationships/tags" Target="../tags/tag184.xml"/><Relationship Id="rId23" Type="http://schemas.openxmlformats.org/officeDocument/2006/relationships/tags" Target="../tags/tag183.xml"/><Relationship Id="rId22" Type="http://schemas.openxmlformats.org/officeDocument/2006/relationships/tags" Target="../tags/tag182.xml"/><Relationship Id="rId21" Type="http://schemas.openxmlformats.org/officeDocument/2006/relationships/tags" Target="../tags/tag181.xml"/><Relationship Id="rId20" Type="http://schemas.openxmlformats.org/officeDocument/2006/relationships/tags" Target="../tags/tag180.xml"/><Relationship Id="rId2" Type="http://schemas.openxmlformats.org/officeDocument/2006/relationships/tags" Target="../tags/tag162.xml"/><Relationship Id="rId19" Type="http://schemas.openxmlformats.org/officeDocument/2006/relationships/tags" Target="../tags/tag179.xml"/><Relationship Id="rId18" Type="http://schemas.openxmlformats.org/officeDocument/2006/relationships/tags" Target="../tags/tag178.xml"/><Relationship Id="rId17" Type="http://schemas.openxmlformats.org/officeDocument/2006/relationships/tags" Target="../tags/tag177.xml"/><Relationship Id="rId16" Type="http://schemas.openxmlformats.org/officeDocument/2006/relationships/tags" Target="../tags/tag176.xml"/><Relationship Id="rId15" Type="http://schemas.openxmlformats.org/officeDocument/2006/relationships/tags" Target="../tags/tag175.xml"/><Relationship Id="rId14" Type="http://schemas.openxmlformats.org/officeDocument/2006/relationships/tags" Target="../tags/tag174.xml"/><Relationship Id="rId13" Type="http://schemas.openxmlformats.org/officeDocument/2006/relationships/tags" Target="../tags/tag173.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tags" Target="../tags/tag161.xml"/></Relationships>
</file>

<file path=ppt/slides/_rels/slide22.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3" Type="http://schemas.openxmlformats.org/officeDocument/2006/relationships/slideLayout" Target="../slideLayouts/slideLayout15.xml"/><Relationship Id="rId32" Type="http://schemas.openxmlformats.org/officeDocument/2006/relationships/tags" Target="../tags/tag219.xml"/><Relationship Id="rId31" Type="http://schemas.openxmlformats.org/officeDocument/2006/relationships/tags" Target="../tags/tag218.xml"/><Relationship Id="rId30" Type="http://schemas.openxmlformats.org/officeDocument/2006/relationships/tags" Target="../tags/tag217.xml"/><Relationship Id="rId3" Type="http://schemas.openxmlformats.org/officeDocument/2006/relationships/tags" Target="../tags/tag190.xml"/><Relationship Id="rId29" Type="http://schemas.openxmlformats.org/officeDocument/2006/relationships/tags" Target="../tags/tag216.xml"/><Relationship Id="rId28" Type="http://schemas.openxmlformats.org/officeDocument/2006/relationships/tags" Target="../tags/tag215.xml"/><Relationship Id="rId27" Type="http://schemas.openxmlformats.org/officeDocument/2006/relationships/tags" Target="../tags/tag214.xml"/><Relationship Id="rId26" Type="http://schemas.openxmlformats.org/officeDocument/2006/relationships/tags" Target="../tags/tag213.xml"/><Relationship Id="rId25" Type="http://schemas.openxmlformats.org/officeDocument/2006/relationships/tags" Target="../tags/tag212.xml"/><Relationship Id="rId24" Type="http://schemas.openxmlformats.org/officeDocument/2006/relationships/tags" Target="../tags/tag211.xml"/><Relationship Id="rId23" Type="http://schemas.openxmlformats.org/officeDocument/2006/relationships/tags" Target="../tags/tag210.xml"/><Relationship Id="rId22" Type="http://schemas.openxmlformats.org/officeDocument/2006/relationships/tags" Target="../tags/tag209.xml"/><Relationship Id="rId21" Type="http://schemas.openxmlformats.org/officeDocument/2006/relationships/tags" Target="../tags/tag208.xml"/><Relationship Id="rId20" Type="http://schemas.openxmlformats.org/officeDocument/2006/relationships/tags" Target="../tags/tag207.xml"/><Relationship Id="rId2" Type="http://schemas.openxmlformats.org/officeDocument/2006/relationships/tags" Target="../tags/tag189.xml"/><Relationship Id="rId19" Type="http://schemas.openxmlformats.org/officeDocument/2006/relationships/tags" Target="../tags/tag206.xml"/><Relationship Id="rId18" Type="http://schemas.openxmlformats.org/officeDocument/2006/relationships/tags" Target="../tags/tag205.xml"/><Relationship Id="rId17" Type="http://schemas.openxmlformats.org/officeDocument/2006/relationships/tags" Target="../tags/tag204.xml"/><Relationship Id="rId16" Type="http://schemas.openxmlformats.org/officeDocument/2006/relationships/tags" Target="../tags/tag203.xml"/><Relationship Id="rId15" Type="http://schemas.openxmlformats.org/officeDocument/2006/relationships/tags" Target="../tags/tag202.xml"/><Relationship Id="rId14" Type="http://schemas.openxmlformats.org/officeDocument/2006/relationships/tags" Target="../tags/tag201.xml"/><Relationship Id="rId13" Type="http://schemas.openxmlformats.org/officeDocument/2006/relationships/tags" Target="../tags/tag200.xml"/><Relationship Id="rId12" Type="http://schemas.openxmlformats.org/officeDocument/2006/relationships/tags" Target="../tags/tag199.xml"/><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tags" Target="../tags/tag18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2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2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2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6.png"/><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s>
</file>

<file path=ppt/slides/_rels/slide29.xml.rels><?xml version="1.0" encoding="UTF-8" standalone="yes"?>
<Relationships xmlns="http://schemas.openxmlformats.org/package/2006/relationships"><Relationship Id="rId9" Type="http://schemas.openxmlformats.org/officeDocument/2006/relationships/tags" Target="../tags/tag235.xml"/><Relationship Id="rId8" Type="http://schemas.openxmlformats.org/officeDocument/2006/relationships/tags" Target="../tags/tag234.xml"/><Relationship Id="rId7" Type="http://schemas.openxmlformats.org/officeDocument/2006/relationships/tags" Target="../tags/tag233.xml"/><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tags" Target="../tags/tag230.xml"/><Relationship Id="rId3" Type="http://schemas.openxmlformats.org/officeDocument/2006/relationships/tags" Target="../tags/tag229.xml"/><Relationship Id="rId28" Type="http://schemas.openxmlformats.org/officeDocument/2006/relationships/slideLayout" Target="../slideLayouts/slideLayout15.xml"/><Relationship Id="rId27" Type="http://schemas.openxmlformats.org/officeDocument/2006/relationships/tags" Target="../tags/tag253.xml"/><Relationship Id="rId26" Type="http://schemas.openxmlformats.org/officeDocument/2006/relationships/tags" Target="../tags/tag252.xml"/><Relationship Id="rId25" Type="http://schemas.openxmlformats.org/officeDocument/2006/relationships/tags" Target="../tags/tag251.xml"/><Relationship Id="rId24" Type="http://schemas.openxmlformats.org/officeDocument/2006/relationships/tags" Target="../tags/tag250.xml"/><Relationship Id="rId23" Type="http://schemas.openxmlformats.org/officeDocument/2006/relationships/tags" Target="../tags/tag249.xml"/><Relationship Id="rId22" Type="http://schemas.openxmlformats.org/officeDocument/2006/relationships/tags" Target="../tags/tag248.xml"/><Relationship Id="rId21" Type="http://schemas.openxmlformats.org/officeDocument/2006/relationships/tags" Target="../tags/tag247.xml"/><Relationship Id="rId20" Type="http://schemas.openxmlformats.org/officeDocument/2006/relationships/tags" Target="../tags/tag246.xml"/><Relationship Id="rId2" Type="http://schemas.openxmlformats.org/officeDocument/2006/relationships/tags" Target="../tags/tag228.xml"/><Relationship Id="rId19" Type="http://schemas.openxmlformats.org/officeDocument/2006/relationships/tags" Target="../tags/tag245.xml"/><Relationship Id="rId18" Type="http://schemas.openxmlformats.org/officeDocument/2006/relationships/tags" Target="../tags/tag244.xml"/><Relationship Id="rId17" Type="http://schemas.openxmlformats.org/officeDocument/2006/relationships/tags" Target="../tags/tag243.xml"/><Relationship Id="rId16" Type="http://schemas.openxmlformats.org/officeDocument/2006/relationships/tags" Target="../tags/tag242.xml"/><Relationship Id="rId15" Type="http://schemas.openxmlformats.org/officeDocument/2006/relationships/tags" Target="../tags/tag241.xml"/><Relationship Id="rId14" Type="http://schemas.openxmlformats.org/officeDocument/2006/relationships/tags" Target="../tags/tag240.xml"/><Relationship Id="rId13" Type="http://schemas.openxmlformats.org/officeDocument/2006/relationships/tags" Target="../tags/tag239.xml"/><Relationship Id="rId12" Type="http://schemas.openxmlformats.org/officeDocument/2006/relationships/tags" Target="../tags/tag238.xml"/><Relationship Id="rId11" Type="http://schemas.openxmlformats.org/officeDocument/2006/relationships/tags" Target="../tags/tag237.xml"/><Relationship Id="rId10" Type="http://schemas.openxmlformats.org/officeDocument/2006/relationships/tags" Target="../tags/tag236.xml"/><Relationship Id="rId1" Type="http://schemas.openxmlformats.org/officeDocument/2006/relationships/tags" Target="../tags/tag22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9" Type="http://schemas.openxmlformats.org/officeDocument/2006/relationships/tags" Target="../tags/tag262.xml"/><Relationship Id="rId8" Type="http://schemas.openxmlformats.org/officeDocument/2006/relationships/tags" Target="../tags/tag261.xml"/><Relationship Id="rId7" Type="http://schemas.openxmlformats.org/officeDocument/2006/relationships/tags" Target="../tags/tag260.xml"/><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8" Type="http://schemas.openxmlformats.org/officeDocument/2006/relationships/slideLayout" Target="../slideLayouts/slideLayout15.xml"/><Relationship Id="rId27" Type="http://schemas.openxmlformats.org/officeDocument/2006/relationships/tags" Target="../tags/tag280.xml"/><Relationship Id="rId26" Type="http://schemas.openxmlformats.org/officeDocument/2006/relationships/tags" Target="../tags/tag279.xml"/><Relationship Id="rId25" Type="http://schemas.openxmlformats.org/officeDocument/2006/relationships/tags" Target="../tags/tag278.xml"/><Relationship Id="rId24" Type="http://schemas.openxmlformats.org/officeDocument/2006/relationships/tags" Target="../tags/tag277.xml"/><Relationship Id="rId23" Type="http://schemas.openxmlformats.org/officeDocument/2006/relationships/tags" Target="../tags/tag276.xml"/><Relationship Id="rId22" Type="http://schemas.openxmlformats.org/officeDocument/2006/relationships/tags" Target="../tags/tag275.xml"/><Relationship Id="rId21" Type="http://schemas.openxmlformats.org/officeDocument/2006/relationships/tags" Target="../tags/tag274.xml"/><Relationship Id="rId20" Type="http://schemas.openxmlformats.org/officeDocument/2006/relationships/tags" Target="../tags/tag273.xml"/><Relationship Id="rId2" Type="http://schemas.openxmlformats.org/officeDocument/2006/relationships/tags" Target="../tags/tag255.xml"/><Relationship Id="rId19" Type="http://schemas.openxmlformats.org/officeDocument/2006/relationships/tags" Target="../tags/tag272.xml"/><Relationship Id="rId18" Type="http://schemas.openxmlformats.org/officeDocument/2006/relationships/tags" Target="../tags/tag271.xml"/><Relationship Id="rId17" Type="http://schemas.openxmlformats.org/officeDocument/2006/relationships/tags" Target="../tags/tag270.xml"/><Relationship Id="rId16" Type="http://schemas.openxmlformats.org/officeDocument/2006/relationships/tags" Target="../tags/tag269.xml"/><Relationship Id="rId15" Type="http://schemas.openxmlformats.org/officeDocument/2006/relationships/tags" Target="../tags/tag268.xml"/><Relationship Id="rId14" Type="http://schemas.openxmlformats.org/officeDocument/2006/relationships/tags" Target="../tags/tag267.xml"/><Relationship Id="rId13" Type="http://schemas.openxmlformats.org/officeDocument/2006/relationships/tags" Target="../tags/tag266.xml"/><Relationship Id="rId12" Type="http://schemas.openxmlformats.org/officeDocument/2006/relationships/tags" Target="../tags/tag265.xml"/><Relationship Id="rId11" Type="http://schemas.openxmlformats.org/officeDocument/2006/relationships/tags" Target="../tags/tag264.xml"/><Relationship Id="rId10" Type="http://schemas.openxmlformats.org/officeDocument/2006/relationships/tags" Target="../tags/tag263.xml"/><Relationship Id="rId1" Type="http://schemas.openxmlformats.org/officeDocument/2006/relationships/tags" Target="../tags/tag254.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6.png"/><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 Type="http://schemas.openxmlformats.org/officeDocument/2006/relationships/tags" Target="../tags/tag281.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85.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6.png"/><Relationship Id="rId4" Type="http://schemas.openxmlformats.org/officeDocument/2006/relationships/tags" Target="../tags/tag289.xml"/><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tags" Target="../tags/tag286.xml"/></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tags" Target="../tags/tag293.xml"/><Relationship Id="rId3" Type="http://schemas.openxmlformats.org/officeDocument/2006/relationships/tags" Target="../tags/tag292.xml"/><Relationship Id="rId2" Type="http://schemas.openxmlformats.org/officeDocument/2006/relationships/tags" Target="../tags/tag291.xml"/><Relationship Id="rId1" Type="http://schemas.openxmlformats.org/officeDocument/2006/relationships/tags" Target="../tags/tag290.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tags" Target="../tags/tag294.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9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tags" Target="../tags/tag299.xml"/></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3.png"/><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tags" Target="../tags/tag303.xml"/></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tags" Target="../tags/tag307.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314.xml"/><Relationship Id="rId3" Type="http://schemas.openxmlformats.org/officeDocument/2006/relationships/tags" Target="../tags/tag313.xml"/><Relationship Id="rId2" Type="http://schemas.openxmlformats.org/officeDocument/2006/relationships/tags" Target="../tags/tag312.xml"/><Relationship Id="rId1" Type="http://schemas.openxmlformats.org/officeDocument/2006/relationships/tags" Target="../tags/tag311.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5.xml"/><Relationship Id="rId7" Type="http://schemas.openxmlformats.org/officeDocument/2006/relationships/image" Target="../media/image11.png"/><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卫生</a:t>
            </a: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法律法规</a:t>
            </a:r>
            <a:r>
              <a:rPr lang="zh-CN" altLang="en-US" sz="40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 </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Rounded Rectangle 4"/>
          <p:cNvSpPr/>
          <p:nvPr>
            <p:custDataLst>
              <p:tags r:id="rId1"/>
            </p:custDataLst>
          </p:nvPr>
        </p:nvSpPr>
        <p:spPr>
          <a:xfrm>
            <a:off x="3465830" y="1781810"/>
            <a:ext cx="2449830" cy="349440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28" name="Round Same Side Corner Rectangle 5"/>
          <p:cNvSpPr/>
          <p:nvPr>
            <p:custDataLst>
              <p:tags r:id="rId2"/>
            </p:custDataLst>
          </p:nvPr>
        </p:nvSpPr>
        <p:spPr>
          <a:xfrm rot="10800000">
            <a:off x="3615055" y="1790065"/>
            <a:ext cx="2212975" cy="554990"/>
          </a:xfrm>
          <a:prstGeom prst="round2SameRect">
            <a:avLst>
              <a:gd name="adj1" fmla="val 50000"/>
              <a:gd name="adj2" fmla="val 0"/>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29" name="Rounded Rectangle 7"/>
          <p:cNvSpPr/>
          <p:nvPr>
            <p:custDataLst>
              <p:tags r:id="rId3"/>
            </p:custDataLst>
          </p:nvPr>
        </p:nvSpPr>
        <p:spPr>
          <a:xfrm>
            <a:off x="4070668" y="5016183"/>
            <a:ext cx="1435100" cy="76200"/>
          </a:xfrm>
          <a:prstGeom prst="roundRect">
            <a:avLst>
              <a:gd name="adj" fmla="val 50000"/>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8" name="Rounded Rectangle 4"/>
          <p:cNvSpPr/>
          <p:nvPr>
            <p:custDataLst>
              <p:tags r:id="rId4"/>
            </p:custDataLst>
          </p:nvPr>
        </p:nvSpPr>
        <p:spPr>
          <a:xfrm>
            <a:off x="6285230" y="1781810"/>
            <a:ext cx="2451100" cy="349440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2" name="Rounded Rectangle 7"/>
          <p:cNvSpPr/>
          <p:nvPr>
            <p:custDataLst>
              <p:tags r:id="rId5"/>
            </p:custDataLst>
          </p:nvPr>
        </p:nvSpPr>
        <p:spPr>
          <a:xfrm>
            <a:off x="6820218" y="5016183"/>
            <a:ext cx="1435100" cy="76200"/>
          </a:xfrm>
          <a:prstGeom prst="roundRect">
            <a:avLst>
              <a:gd name="adj" fmla="val 5000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9" name="Rounded Rectangle 4"/>
          <p:cNvSpPr/>
          <p:nvPr>
            <p:custDataLst>
              <p:tags r:id="rId6"/>
            </p:custDataLst>
          </p:nvPr>
        </p:nvSpPr>
        <p:spPr>
          <a:xfrm>
            <a:off x="511810" y="1781810"/>
            <a:ext cx="2451100" cy="3489960"/>
          </a:xfrm>
          <a:prstGeom prst="roundRect">
            <a:avLst>
              <a:gd name="adj" fmla="val 18832"/>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7" name="Round Same Side Corner Rectangle 5"/>
          <p:cNvSpPr/>
          <p:nvPr>
            <p:custDataLst>
              <p:tags r:id="rId7"/>
            </p:custDataLst>
          </p:nvPr>
        </p:nvSpPr>
        <p:spPr>
          <a:xfrm rot="10800000">
            <a:off x="655955" y="1798955"/>
            <a:ext cx="2183130" cy="545465"/>
          </a:xfrm>
          <a:prstGeom prst="round2SameRect">
            <a:avLst>
              <a:gd name="adj1" fmla="val 50000"/>
              <a:gd name="adj2" fmla="val 0"/>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43" name="Rounded Rectangle 7"/>
          <p:cNvSpPr/>
          <p:nvPr>
            <p:custDataLst>
              <p:tags r:id="rId8"/>
            </p:custDataLst>
          </p:nvPr>
        </p:nvSpPr>
        <p:spPr>
          <a:xfrm>
            <a:off x="1135380" y="5016183"/>
            <a:ext cx="1435100" cy="76200"/>
          </a:xfrm>
          <a:prstGeom prst="roundRect">
            <a:avLst>
              <a:gd name="adj" fmla="val 50000"/>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44" name="文本框 143"/>
          <p:cNvSpPr txBox="1"/>
          <p:nvPr>
            <p:custDataLst>
              <p:tags r:id="rId9"/>
            </p:custDataLst>
          </p:nvPr>
        </p:nvSpPr>
        <p:spPr>
          <a:xfrm>
            <a:off x="3636645" y="2526665"/>
            <a:ext cx="2097405" cy="1454150"/>
          </a:xfrm>
          <a:prstGeom prst="rect">
            <a:avLst/>
          </a:prstGeom>
          <a:noFill/>
        </p:spPr>
        <p:txBody>
          <a:bodyPr wrap="square" rtlCol="0"/>
          <a:p>
            <a:pPr marR="0" algn="just" defTabSz="914400">
              <a:lnSpc>
                <a:spcPct val="110000"/>
              </a:lnSpc>
              <a:buClrTx/>
              <a:buSzTx/>
              <a:buFontTx/>
              <a:defRPr/>
            </a:pPr>
            <a:r>
              <a:rPr kumimoji="0" lang="zh-CN" altLang="en-US" sz="16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目前，卫生保健已经成为国际范围内人人最关心的大事。</a:t>
            </a:r>
            <a:endParaRPr kumimoji="0" lang="zh-CN" altLang="en-US" sz="16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145" name="文本框 144"/>
          <p:cNvSpPr txBox="1"/>
          <p:nvPr>
            <p:custDataLst>
              <p:tags r:id="rId10"/>
            </p:custDataLst>
          </p:nvPr>
        </p:nvSpPr>
        <p:spPr>
          <a:xfrm>
            <a:off x="6475730" y="2526665"/>
            <a:ext cx="2184400" cy="2145030"/>
          </a:xfrm>
          <a:prstGeom prst="rect">
            <a:avLst/>
          </a:prstGeom>
          <a:noFill/>
        </p:spPr>
        <p:txBody>
          <a:bodyPr wrap="square" rtlCol="0"/>
          <a:p>
            <a:pPr marR="0" algn="just" defTabSz="914400">
              <a:lnSpc>
                <a:spcPct val="120000"/>
              </a:lnSpc>
              <a:buClrTx/>
              <a:buSzTx/>
              <a:buFontTx/>
              <a:defRPr/>
            </a:pPr>
            <a:r>
              <a:rPr kumimoji="0" lang="zh-CN" altLang="en-US" sz="1600" kern="1200" cap="none" spc="150" normalizeH="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教学和科研也是医院工作的重要任务，《全国医院工作条例》第四章第十六、十七、</a:t>
            </a:r>
            <a:endParaRPr kumimoji="0" lang="zh-CN" altLang="en-US" sz="1600" kern="1200" cap="none" spc="150" normalizeH="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a:p>
            <a:pPr marR="0" algn="just" defTabSz="914400">
              <a:lnSpc>
                <a:spcPct val="120000"/>
              </a:lnSpc>
              <a:buClrTx/>
              <a:buSzTx/>
              <a:buFontTx/>
              <a:defRPr/>
            </a:pPr>
            <a:r>
              <a:rPr kumimoji="0" lang="zh-CN" altLang="en-US" sz="1600" kern="1200" cap="none" spc="150" normalizeH="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十八条有明确规定，各级各类医学社会组织必须遵守照办。</a:t>
            </a:r>
            <a:endParaRPr kumimoji="0" lang="zh-CN" altLang="en-US" sz="1600" kern="1200" cap="none" spc="150" normalizeH="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131" name="Round Same Side Corner Rectangle 5"/>
          <p:cNvSpPr/>
          <p:nvPr>
            <p:custDataLst>
              <p:tags r:id="rId11"/>
            </p:custDataLst>
          </p:nvPr>
        </p:nvSpPr>
        <p:spPr>
          <a:xfrm rot="10800000">
            <a:off x="6409300" y="1798955"/>
            <a:ext cx="2214000" cy="546100"/>
          </a:xfrm>
          <a:prstGeom prst="round2SameRect">
            <a:avLst>
              <a:gd name="adj1" fmla="val 50000"/>
              <a:gd name="adj2" fmla="val 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00368" name="文本框 139"/>
          <p:cNvSpPr txBox="1"/>
          <p:nvPr>
            <p:custDataLst>
              <p:tags r:id="rId12"/>
            </p:custDataLst>
          </p:nvPr>
        </p:nvSpPr>
        <p:spPr>
          <a:xfrm>
            <a:off x="6604000" y="1897380"/>
            <a:ext cx="1847215" cy="337185"/>
          </a:xfrm>
          <a:prstGeom prst="rect">
            <a:avLst/>
          </a:prstGeom>
          <a:noFill/>
          <a:ln w="9525">
            <a:noFill/>
          </a:ln>
        </p:spPr>
        <p:txBody>
          <a:bodyPr wrap="square" anchor="t" anchorCtr="0">
            <a:spAutoFit/>
          </a:bodyPr>
          <a:p>
            <a:pPr algn="ctr">
              <a:buSzTx/>
            </a:pPr>
            <a:r>
              <a:rPr lang="en-US" altLang="zh-CN" sz="1600" b="1">
                <a:solidFill>
                  <a:srgbClr val="FFFFFF"/>
                </a:solidFill>
                <a:latin typeface="微软雅黑" panose="020B0503020204020204" charset="-122"/>
                <a:ea typeface="微软雅黑" panose="020B0503020204020204" charset="-122"/>
              </a:rPr>
              <a:t>（三）教学和科研</a:t>
            </a:r>
            <a:endParaRPr lang="en-US" altLang="zh-CN" sz="1600" b="1">
              <a:solidFill>
                <a:srgbClr val="FFFFFF"/>
              </a:solidFill>
              <a:latin typeface="微软雅黑" panose="020B0503020204020204" charset="-122"/>
              <a:ea typeface="微软雅黑" panose="020B0503020204020204" charset="-122"/>
            </a:endParaRPr>
          </a:p>
        </p:txBody>
      </p:sp>
      <p:sp>
        <p:nvSpPr>
          <p:cNvPr id="100367" name="文本框 138"/>
          <p:cNvSpPr txBox="1"/>
          <p:nvPr>
            <p:custDataLst>
              <p:tags r:id="rId13"/>
            </p:custDataLst>
          </p:nvPr>
        </p:nvSpPr>
        <p:spPr>
          <a:xfrm>
            <a:off x="3780155" y="1808480"/>
            <a:ext cx="1885315" cy="583565"/>
          </a:xfrm>
          <a:prstGeom prst="rect">
            <a:avLst/>
          </a:prstGeom>
          <a:noFill/>
          <a:ln w="9525">
            <a:noFill/>
          </a:ln>
        </p:spPr>
        <p:txBody>
          <a:bodyPr wrap="square" anchor="t" anchorCtr="0">
            <a:spAutoFit/>
          </a:bodyPr>
          <a:p>
            <a:pPr algn="ctr">
              <a:buSzTx/>
            </a:pPr>
            <a:r>
              <a:rPr lang="en-US" altLang="zh-CN" sz="1600" b="1">
                <a:solidFill>
                  <a:srgbClr val="FFFFFF"/>
                </a:solidFill>
                <a:latin typeface="微软雅黑" panose="020B0503020204020204" charset="-122"/>
                <a:ea typeface="微软雅黑" panose="020B0503020204020204" charset="-122"/>
              </a:rPr>
              <a:t>（二）预防、保健工作</a:t>
            </a:r>
            <a:endParaRPr lang="en-US" altLang="zh-CN" sz="1600" b="1">
              <a:solidFill>
                <a:srgbClr val="FFFFFF"/>
              </a:solidFill>
              <a:latin typeface="微软雅黑" panose="020B0503020204020204" charset="-122"/>
              <a:ea typeface="微软雅黑" panose="020B0503020204020204" charset="-122"/>
            </a:endParaRPr>
          </a:p>
        </p:txBody>
      </p:sp>
      <p:sp>
        <p:nvSpPr>
          <p:cNvPr id="100366" name="文本框 137"/>
          <p:cNvSpPr txBox="1"/>
          <p:nvPr>
            <p:custDataLst>
              <p:tags r:id="rId14"/>
            </p:custDataLst>
          </p:nvPr>
        </p:nvSpPr>
        <p:spPr>
          <a:xfrm>
            <a:off x="744220" y="1821815"/>
            <a:ext cx="2007870" cy="583565"/>
          </a:xfrm>
          <a:prstGeom prst="rect">
            <a:avLst/>
          </a:prstGeom>
          <a:noFill/>
          <a:ln w="9525">
            <a:noFill/>
          </a:ln>
        </p:spPr>
        <p:txBody>
          <a:bodyPr wrap="square" anchor="t" anchorCtr="0">
            <a:spAutoFit/>
          </a:bodyPr>
          <a:p>
            <a:pPr algn="ctr">
              <a:buSzTx/>
            </a:pPr>
            <a:r>
              <a:rPr lang="en-US" altLang="zh-CN" sz="1600" b="1">
                <a:solidFill>
                  <a:srgbClr val="FFFFFF"/>
                </a:solidFill>
                <a:latin typeface="微软雅黑" panose="020B0503020204020204" charset="-122"/>
                <a:ea typeface="微软雅黑" panose="020B0503020204020204" charset="-122"/>
              </a:rPr>
              <a:t>（一）医疗、护理工作</a:t>
            </a:r>
            <a:endParaRPr lang="en-US" altLang="zh-CN" sz="1600" b="1">
              <a:solidFill>
                <a:srgbClr val="FFFFFF"/>
              </a:solidFill>
              <a:latin typeface="微软雅黑" panose="020B0503020204020204" charset="-122"/>
              <a:ea typeface="微软雅黑" panose="020B0503020204020204" charset="-122"/>
            </a:endParaRPr>
          </a:p>
        </p:txBody>
      </p:sp>
      <p:sp>
        <p:nvSpPr>
          <p:cNvPr id="21" name="Rounded Rectangle 4"/>
          <p:cNvSpPr/>
          <p:nvPr>
            <p:custDataLst>
              <p:tags r:id="rId15"/>
            </p:custDataLst>
          </p:nvPr>
        </p:nvSpPr>
        <p:spPr>
          <a:xfrm>
            <a:off x="9210675" y="1781810"/>
            <a:ext cx="2451100" cy="348043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2" name="Rounded Rectangle 7"/>
          <p:cNvSpPr/>
          <p:nvPr>
            <p:custDataLst>
              <p:tags r:id="rId16"/>
            </p:custDataLst>
          </p:nvPr>
        </p:nvSpPr>
        <p:spPr>
          <a:xfrm>
            <a:off x="9745663" y="4999673"/>
            <a:ext cx="1435100" cy="76200"/>
          </a:xfrm>
          <a:prstGeom prst="roundRect">
            <a:avLst>
              <a:gd name="adj" fmla="val 5000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4" name="文本框 23"/>
          <p:cNvSpPr txBox="1"/>
          <p:nvPr>
            <p:custDataLst>
              <p:tags r:id="rId17"/>
            </p:custDataLst>
          </p:nvPr>
        </p:nvSpPr>
        <p:spPr>
          <a:xfrm>
            <a:off x="9363075" y="2526665"/>
            <a:ext cx="2200910" cy="2145030"/>
          </a:xfrm>
          <a:prstGeom prst="rect">
            <a:avLst/>
          </a:prstGeom>
          <a:noFill/>
        </p:spPr>
        <p:txBody>
          <a:bodyPr wrap="square" rtlCol="0"/>
          <a:p>
            <a:pPr marR="0" algn="just" defTabSz="914400">
              <a:lnSpc>
                <a:spcPct val="120000"/>
              </a:lnSpc>
              <a:buClrTx/>
              <a:buSzTx/>
              <a:buFontTx/>
              <a:defRPr/>
            </a:pPr>
            <a:r>
              <a:rPr lang="zh-CN" altLang="en-US" sz="1600" spc="150" noProof="0">
                <a:solidFill>
                  <a:schemeClr val="tx1">
                    <a:lumMod val="75000"/>
                    <a:lumOff val="25000"/>
                  </a:schemeClr>
                </a:solidFill>
                <a:latin typeface="微软雅黑" panose="020B0503020204020204" charset="-122"/>
                <a:ea typeface="微软雅黑" panose="020B0503020204020204" charset="-122"/>
                <a:sym typeface="Calibri" panose="020F0502020204030204" pitchFamily="34" charset="0"/>
              </a:rPr>
              <a:t>人类人口是构成人类社会的主体，没有一定的人口数量就不会有社会生产和生活。</a:t>
            </a:r>
            <a:endParaRPr lang="zh-CN" altLang="en-US" sz="1600" spc="150" noProof="0">
              <a:solidFill>
                <a:schemeClr val="tx1">
                  <a:lumMod val="75000"/>
                  <a:lumOff val="25000"/>
                </a:schemeClr>
              </a:solidFill>
              <a:latin typeface="微软雅黑" panose="020B0503020204020204" charset="-122"/>
              <a:ea typeface="微软雅黑" panose="020B0503020204020204" charset="-122"/>
              <a:sym typeface="Calibri" panose="020F0502020204030204" pitchFamily="34" charset="0"/>
            </a:endParaRPr>
          </a:p>
          <a:p>
            <a:pPr marR="0" algn="just" defTabSz="914400">
              <a:lnSpc>
                <a:spcPct val="120000"/>
              </a:lnSpc>
              <a:buClrTx/>
              <a:buSzTx/>
              <a:buFontTx/>
              <a:defRPr/>
            </a:pPr>
            <a:r>
              <a:rPr lang="zh-CN" altLang="en-US" sz="1600" spc="150" noProof="0">
                <a:solidFill>
                  <a:schemeClr val="tx1">
                    <a:lumMod val="75000"/>
                    <a:lumOff val="25000"/>
                  </a:schemeClr>
                </a:solidFill>
                <a:latin typeface="微软雅黑" panose="020B0503020204020204" charset="-122"/>
                <a:ea typeface="微软雅黑" panose="020B0503020204020204" charset="-122"/>
                <a:sym typeface="Calibri" panose="020F0502020204030204" pitchFamily="34" charset="0"/>
              </a:rPr>
              <a:t>因此，一定数量的人口是社会存在和发展的必要条件。</a:t>
            </a:r>
            <a:endParaRPr lang="zh-CN" altLang="en-US" sz="1600" spc="150" noProof="0">
              <a:solidFill>
                <a:schemeClr val="tx1">
                  <a:lumMod val="75000"/>
                  <a:lumOff val="25000"/>
                </a:schemeClr>
              </a:solidFill>
              <a:latin typeface="微软雅黑" panose="020B0503020204020204" charset="-122"/>
              <a:ea typeface="微软雅黑" panose="020B0503020204020204" charset="-122"/>
              <a:sym typeface="Calibri" panose="020F0502020204030204" pitchFamily="34" charset="0"/>
            </a:endParaRPr>
          </a:p>
        </p:txBody>
      </p:sp>
      <p:sp>
        <p:nvSpPr>
          <p:cNvPr id="25" name="Round Same Side Corner Rectangle 5"/>
          <p:cNvSpPr/>
          <p:nvPr>
            <p:custDataLst>
              <p:tags r:id="rId18"/>
            </p:custDataLst>
          </p:nvPr>
        </p:nvSpPr>
        <p:spPr>
          <a:xfrm rot="10800000">
            <a:off x="9349985" y="1782445"/>
            <a:ext cx="2214000" cy="561975"/>
          </a:xfrm>
          <a:prstGeom prst="round2SameRect">
            <a:avLst>
              <a:gd name="adj1" fmla="val 50000"/>
              <a:gd name="adj2" fmla="val 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27" name="文本框 139"/>
          <p:cNvSpPr txBox="1"/>
          <p:nvPr>
            <p:custDataLst>
              <p:tags r:id="rId19"/>
            </p:custDataLst>
          </p:nvPr>
        </p:nvSpPr>
        <p:spPr>
          <a:xfrm>
            <a:off x="9389745" y="1830070"/>
            <a:ext cx="2039620" cy="337185"/>
          </a:xfrm>
          <a:prstGeom prst="rect">
            <a:avLst/>
          </a:prstGeom>
          <a:noFill/>
          <a:ln w="9525">
            <a:noFill/>
          </a:ln>
        </p:spPr>
        <p:txBody>
          <a:bodyPr wrap="square" anchor="t" anchorCtr="0">
            <a:spAutoFit/>
          </a:bodyPr>
          <a:p>
            <a:pPr algn="ctr">
              <a:buSzTx/>
            </a:pPr>
            <a:r>
              <a:rPr lang="en-US" altLang="zh-CN" sz="1600" b="1">
                <a:solidFill>
                  <a:srgbClr val="FFFFFF"/>
                </a:solidFill>
                <a:latin typeface="微软雅黑" panose="020B0503020204020204" charset="-122"/>
                <a:ea typeface="微软雅黑" panose="020B0503020204020204" charset="-122"/>
              </a:rPr>
              <a:t>（四）计划生育工作</a:t>
            </a:r>
            <a:endParaRPr lang="en-US" altLang="zh-CN" sz="1600" b="1">
              <a:solidFill>
                <a:srgbClr val="FFFFFF"/>
              </a:solidFill>
              <a:latin typeface="微软雅黑" panose="020B0503020204020204" charset="-122"/>
              <a:ea typeface="微软雅黑" panose="020B0503020204020204" charset="-122"/>
            </a:endParaRPr>
          </a:p>
        </p:txBody>
      </p:sp>
      <p:sp>
        <p:nvSpPr>
          <p:cNvPr id="3" name="Title 6"/>
          <p:cNvSpPr txBox="1"/>
          <p:nvPr>
            <p:custDataLst>
              <p:tags r:id="rId20"/>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四、医疗机构的任务</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21"/>
            </p:custDataLst>
          </p:nvPr>
        </p:nvSpPr>
        <p:spPr>
          <a:xfrm>
            <a:off x="539115" y="2526665"/>
            <a:ext cx="2299970" cy="2699385"/>
          </a:xfrm>
          <a:prstGeom prst="rect">
            <a:avLst/>
          </a:prstGeom>
          <a:noFill/>
        </p:spPr>
        <p:txBody>
          <a:bodyPr wrap="square" rtlCol="0"/>
          <a:p>
            <a:pPr marR="0" algn="just" defTabSz="914400">
              <a:lnSpc>
                <a:spcPct val="110000"/>
              </a:lnSpc>
              <a:buClrTx/>
              <a:buSzTx/>
              <a:buFontTx/>
              <a:defRPr/>
            </a:pPr>
            <a:r>
              <a:rPr kumimoji="0" lang="zh-CN" altLang="en-US" sz="16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医疗、护理服务是医院经常性的中心任务，这是由医院的性质决定的。</a:t>
            </a:r>
            <a:endParaRPr kumimoji="0" lang="zh-CN" altLang="en-US" sz="16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Tree>
    <p:custDataLst>
      <p:tags r:id="rId2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500"/>
                                        <p:tgtEl>
                                          <p:spTgt spid="14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5"/>
                                        </p:tgtEl>
                                        <p:attrNameLst>
                                          <p:attrName>style.visibility</p:attrName>
                                        </p:attrNameLst>
                                      </p:cBhvr>
                                      <p:to>
                                        <p:strVal val="visible"/>
                                      </p:to>
                                    </p:set>
                                    <p:animEffect transition="in" filter="fade">
                                      <p:cBhvr>
                                        <p:cTn id="11" dur="500"/>
                                        <p:tgtEl>
                                          <p:spTgt spid="14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145" grpId="0"/>
      <p:bldP spid="24"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 name="椭圆 60"/>
          <p:cNvSpPr/>
          <p:nvPr>
            <p:custDataLst>
              <p:tags r:id="rId1"/>
            </p:custDataLst>
          </p:nvPr>
        </p:nvSpPr>
        <p:spPr bwMode="auto">
          <a:xfrm>
            <a:off x="1437005" y="2024380"/>
            <a:ext cx="533400" cy="533400"/>
          </a:xfrm>
          <a:prstGeom prst="ellipse">
            <a:avLst/>
          </a:prstGeom>
          <a:solidFill>
            <a:srgbClr val="4276AA"/>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01</a:t>
            </a:r>
            <a:endParaRPr lang="en-US" sz="1400" strike="noStrike" spc="-100" noProof="1">
              <a:solidFill>
                <a:schemeClr val="bg1"/>
              </a:solidFill>
              <a:uFillTx/>
              <a:latin typeface="微软雅黑" panose="020B0503020204020204" charset="-122"/>
              <a:ea typeface="微软雅黑" panose="020B0503020204020204" charset="-122"/>
            </a:endParaRPr>
          </a:p>
        </p:txBody>
      </p:sp>
      <p:sp>
        <p:nvSpPr>
          <p:cNvPr id="87046" name="任意多边形 44"/>
          <p:cNvSpPr/>
          <p:nvPr>
            <p:custDataLst>
              <p:tags r:id="rId2"/>
            </p:custDataLst>
          </p:nvPr>
        </p:nvSpPr>
        <p:spPr>
          <a:xfrm>
            <a:off x="4475480" y="2794318"/>
            <a:ext cx="1230313" cy="1574800"/>
          </a:xfrm>
          <a:custGeom>
            <a:avLst/>
            <a:gdLst/>
            <a:ahLst/>
            <a:cxnLst>
              <a:cxn ang="0">
                <a:pos x="1230144" y="0"/>
              </a:cxn>
              <a:cxn ang="0">
                <a:pos x="579860" y="98851"/>
              </a:cxn>
              <a:cxn ang="0">
                <a:pos x="151333" y="371440"/>
              </a:cxn>
              <a:cxn ang="0">
                <a:pos x="37458" y="555662"/>
              </a:cxn>
              <a:cxn ang="0">
                <a:pos x="67425" y="918116"/>
              </a:cxn>
              <a:cxn ang="0">
                <a:pos x="446507" y="1574128"/>
              </a:cxn>
              <a:cxn ang="0">
                <a:pos x="458494" y="1172732"/>
              </a:cxn>
              <a:cxn ang="0">
                <a:pos x="876533" y="268096"/>
              </a:cxn>
              <a:cxn ang="0">
                <a:pos x="1230144" y="0"/>
              </a:cxn>
            </a:cxnLst>
            <a:pathLst>
              <a:path w="821" h="1051">
                <a:moveTo>
                  <a:pt x="821" y="0"/>
                </a:moveTo>
                <a:cubicBezTo>
                  <a:pt x="701" y="2"/>
                  <a:pt x="539" y="17"/>
                  <a:pt x="387" y="66"/>
                </a:cubicBezTo>
                <a:cubicBezTo>
                  <a:pt x="269" y="104"/>
                  <a:pt x="173" y="165"/>
                  <a:pt x="101" y="248"/>
                </a:cubicBezTo>
                <a:cubicBezTo>
                  <a:pt x="48" y="310"/>
                  <a:pt x="27" y="363"/>
                  <a:pt x="25" y="371"/>
                </a:cubicBezTo>
                <a:cubicBezTo>
                  <a:pt x="0" y="450"/>
                  <a:pt x="9" y="550"/>
                  <a:pt x="45" y="613"/>
                </a:cubicBezTo>
                <a:cubicBezTo>
                  <a:pt x="298" y="1051"/>
                  <a:pt x="298" y="1051"/>
                  <a:pt x="298" y="1051"/>
                </a:cubicBezTo>
                <a:cubicBezTo>
                  <a:pt x="285" y="978"/>
                  <a:pt x="283" y="889"/>
                  <a:pt x="306" y="783"/>
                </a:cubicBezTo>
                <a:cubicBezTo>
                  <a:pt x="371" y="478"/>
                  <a:pt x="564" y="209"/>
                  <a:pt x="585" y="179"/>
                </a:cubicBezTo>
                <a:cubicBezTo>
                  <a:pt x="644" y="96"/>
                  <a:pt x="727" y="34"/>
                  <a:pt x="821" y="0"/>
                </a:cubicBezTo>
              </a:path>
            </a:pathLst>
          </a:custGeom>
          <a:solidFill>
            <a:srgbClr val="5268A5"/>
          </a:solidFill>
          <a:ln w="9525">
            <a:noFill/>
          </a:ln>
        </p:spPr>
        <p:txBody>
          <a:bodyPr/>
          <a:p>
            <a:endParaRPr lang="zh-CN" altLang="en-US"/>
          </a:p>
        </p:txBody>
      </p:sp>
      <p:sp>
        <p:nvSpPr>
          <p:cNvPr id="87047" name="任意多边形 45"/>
          <p:cNvSpPr/>
          <p:nvPr>
            <p:custDataLst>
              <p:tags r:id="rId3"/>
            </p:custDataLst>
          </p:nvPr>
        </p:nvSpPr>
        <p:spPr>
          <a:xfrm>
            <a:off x="4683443" y="2162493"/>
            <a:ext cx="1757362" cy="871537"/>
          </a:xfrm>
          <a:custGeom>
            <a:avLst/>
            <a:gdLst/>
            <a:ahLst/>
            <a:cxnLst>
              <a:cxn ang="0">
                <a:pos x="759795" y="0"/>
              </a:cxn>
              <a:cxn ang="0">
                <a:pos x="678870" y="5991"/>
              </a:cxn>
              <a:cxn ang="0">
                <a:pos x="380647" y="214188"/>
              </a:cxn>
              <a:cxn ang="0">
                <a:pos x="0" y="871731"/>
              </a:cxn>
              <a:cxn ang="0">
                <a:pos x="355170" y="680010"/>
              </a:cxn>
              <a:cxn ang="0">
                <a:pos x="1080498" y="578158"/>
              </a:cxn>
              <a:cxn ang="0">
                <a:pos x="1345752" y="590140"/>
              </a:cxn>
              <a:cxn ang="0">
                <a:pos x="1756372" y="760892"/>
              </a:cxn>
              <a:cxn ang="0">
                <a:pos x="1345752" y="248638"/>
              </a:cxn>
              <a:cxn ang="0">
                <a:pos x="759795" y="0"/>
              </a:cxn>
            </a:cxnLst>
            <a:pathLst>
              <a:path w="1172" h="582">
                <a:moveTo>
                  <a:pt x="507" y="0"/>
                </a:moveTo>
                <a:cubicBezTo>
                  <a:pt x="477" y="0"/>
                  <a:pt x="457" y="4"/>
                  <a:pt x="453" y="4"/>
                </a:cubicBezTo>
                <a:cubicBezTo>
                  <a:pt x="372" y="23"/>
                  <a:pt x="290" y="80"/>
                  <a:pt x="254" y="143"/>
                </a:cubicBezTo>
                <a:cubicBezTo>
                  <a:pt x="0" y="582"/>
                  <a:pt x="0" y="582"/>
                  <a:pt x="0" y="582"/>
                </a:cubicBezTo>
                <a:cubicBezTo>
                  <a:pt x="57" y="534"/>
                  <a:pt x="134" y="487"/>
                  <a:pt x="237" y="454"/>
                </a:cubicBezTo>
                <a:cubicBezTo>
                  <a:pt x="411" y="397"/>
                  <a:pt x="596" y="386"/>
                  <a:pt x="721" y="386"/>
                </a:cubicBezTo>
                <a:cubicBezTo>
                  <a:pt x="812" y="386"/>
                  <a:pt x="879" y="392"/>
                  <a:pt x="898" y="394"/>
                </a:cubicBezTo>
                <a:cubicBezTo>
                  <a:pt x="1000" y="403"/>
                  <a:pt x="1095" y="444"/>
                  <a:pt x="1172" y="508"/>
                </a:cubicBezTo>
                <a:cubicBezTo>
                  <a:pt x="1108" y="403"/>
                  <a:pt x="1015" y="272"/>
                  <a:pt x="898" y="166"/>
                </a:cubicBezTo>
                <a:cubicBezTo>
                  <a:pt x="739" y="22"/>
                  <a:pt x="585" y="0"/>
                  <a:pt x="507" y="0"/>
                </a:cubicBezTo>
              </a:path>
            </a:pathLst>
          </a:custGeom>
          <a:solidFill>
            <a:srgbClr val="4276AA"/>
          </a:solidFill>
          <a:ln w="9525">
            <a:noFill/>
          </a:ln>
        </p:spPr>
        <p:txBody>
          <a:bodyPr/>
          <a:p>
            <a:endParaRPr lang="zh-CN" altLang="en-US"/>
          </a:p>
        </p:txBody>
      </p:sp>
      <p:sp>
        <p:nvSpPr>
          <p:cNvPr id="87048" name="任意多边形 46"/>
          <p:cNvSpPr/>
          <p:nvPr>
            <p:custDataLst>
              <p:tags r:id="rId4"/>
            </p:custDataLst>
          </p:nvPr>
        </p:nvSpPr>
        <p:spPr>
          <a:xfrm>
            <a:off x="5721668" y="2159318"/>
            <a:ext cx="1250950" cy="1463675"/>
          </a:xfrm>
          <a:custGeom>
            <a:avLst/>
            <a:gdLst/>
            <a:ahLst/>
            <a:cxnLst>
              <a:cxn ang="0">
                <a:pos x="760884" y="0"/>
              </a:cxn>
              <a:cxn ang="0">
                <a:pos x="0" y="0"/>
              </a:cxn>
              <a:cxn ang="0">
                <a:pos x="344494" y="211286"/>
              </a:cxn>
              <a:cxn ang="0">
                <a:pos x="912162" y="1011478"/>
              </a:cxn>
              <a:cxn ang="0">
                <a:pos x="985554" y="1336650"/>
              </a:cxn>
              <a:cxn ang="0">
                <a:pos x="975070" y="1464022"/>
              </a:cxn>
              <a:cxn ang="0">
                <a:pos x="1213221" y="854137"/>
              </a:cxn>
              <a:cxn ang="0">
                <a:pos x="1192251" y="346150"/>
              </a:cxn>
              <a:cxn ang="0">
                <a:pos x="1090401" y="155842"/>
              </a:cxn>
              <a:cxn ang="0">
                <a:pos x="760884" y="0"/>
              </a:cxn>
            </a:cxnLst>
            <a:pathLst>
              <a:path w="836" h="977">
                <a:moveTo>
                  <a:pt x="508" y="0"/>
                </a:moveTo>
                <a:cubicBezTo>
                  <a:pt x="0" y="0"/>
                  <a:pt x="0" y="0"/>
                  <a:pt x="0" y="0"/>
                </a:cubicBezTo>
                <a:cubicBezTo>
                  <a:pt x="70" y="25"/>
                  <a:pt x="150" y="68"/>
                  <a:pt x="230" y="141"/>
                </a:cubicBezTo>
                <a:cubicBezTo>
                  <a:pt x="443" y="333"/>
                  <a:pt x="574" y="598"/>
                  <a:pt x="609" y="675"/>
                </a:cubicBezTo>
                <a:cubicBezTo>
                  <a:pt x="642" y="743"/>
                  <a:pt x="658" y="816"/>
                  <a:pt x="658" y="892"/>
                </a:cubicBezTo>
                <a:cubicBezTo>
                  <a:pt x="658" y="921"/>
                  <a:pt x="656" y="949"/>
                  <a:pt x="651" y="977"/>
                </a:cubicBezTo>
                <a:cubicBezTo>
                  <a:pt x="711" y="869"/>
                  <a:pt x="777" y="724"/>
                  <a:pt x="810" y="570"/>
                </a:cubicBezTo>
                <a:cubicBezTo>
                  <a:pt x="836" y="448"/>
                  <a:pt x="831" y="334"/>
                  <a:pt x="796" y="231"/>
                </a:cubicBezTo>
                <a:cubicBezTo>
                  <a:pt x="769" y="154"/>
                  <a:pt x="733" y="110"/>
                  <a:pt x="728" y="104"/>
                </a:cubicBezTo>
                <a:cubicBezTo>
                  <a:pt x="671" y="43"/>
                  <a:pt x="581" y="0"/>
                  <a:pt x="508" y="0"/>
                </a:cubicBezTo>
              </a:path>
            </a:pathLst>
          </a:custGeom>
          <a:solidFill>
            <a:srgbClr val="1891AB"/>
          </a:solidFill>
          <a:ln w="9525">
            <a:noFill/>
          </a:ln>
        </p:spPr>
        <p:txBody>
          <a:bodyPr/>
          <a:p>
            <a:endParaRPr lang="zh-CN" altLang="en-US"/>
          </a:p>
        </p:txBody>
      </p:sp>
      <p:sp>
        <p:nvSpPr>
          <p:cNvPr id="87049" name="任意多边形 47"/>
          <p:cNvSpPr/>
          <p:nvPr>
            <p:custDataLst>
              <p:tags r:id="rId5"/>
            </p:custDataLst>
          </p:nvPr>
        </p:nvSpPr>
        <p:spPr>
          <a:xfrm>
            <a:off x="6216968" y="2621280"/>
            <a:ext cx="1228725" cy="1574800"/>
          </a:xfrm>
          <a:custGeom>
            <a:avLst/>
            <a:gdLst/>
            <a:ahLst/>
            <a:cxnLst>
              <a:cxn ang="0">
                <a:pos x="782124" y="0"/>
              </a:cxn>
              <a:cxn ang="0">
                <a:pos x="771636" y="402898"/>
              </a:cxn>
              <a:cxn ang="0">
                <a:pos x="352105" y="1307548"/>
              </a:cxn>
              <a:cxn ang="0">
                <a:pos x="0" y="1575648"/>
              </a:cxn>
              <a:cxn ang="0">
                <a:pos x="648773" y="1476795"/>
              </a:cxn>
              <a:cxn ang="0">
                <a:pos x="1192665" y="1019977"/>
              </a:cxn>
              <a:cxn ang="0">
                <a:pos x="1161200" y="657518"/>
              </a:cxn>
              <a:cxn ang="0">
                <a:pos x="782124" y="0"/>
              </a:cxn>
            </a:cxnLst>
            <a:pathLst>
              <a:path w="820" h="1052">
                <a:moveTo>
                  <a:pt x="522" y="0"/>
                </a:moveTo>
                <a:cubicBezTo>
                  <a:pt x="535" y="74"/>
                  <a:pt x="537" y="163"/>
                  <a:pt x="515" y="269"/>
                </a:cubicBezTo>
                <a:cubicBezTo>
                  <a:pt x="449" y="574"/>
                  <a:pt x="257" y="843"/>
                  <a:pt x="235" y="873"/>
                </a:cubicBezTo>
                <a:cubicBezTo>
                  <a:pt x="176" y="956"/>
                  <a:pt x="93" y="1018"/>
                  <a:pt x="0" y="1052"/>
                </a:cubicBezTo>
                <a:cubicBezTo>
                  <a:pt x="119" y="1050"/>
                  <a:pt x="281" y="1035"/>
                  <a:pt x="433" y="986"/>
                </a:cubicBezTo>
                <a:cubicBezTo>
                  <a:pt x="715" y="895"/>
                  <a:pt x="791" y="694"/>
                  <a:pt x="796" y="681"/>
                </a:cubicBezTo>
                <a:cubicBezTo>
                  <a:pt x="820" y="602"/>
                  <a:pt x="812" y="502"/>
                  <a:pt x="775" y="439"/>
                </a:cubicBezTo>
                <a:cubicBezTo>
                  <a:pt x="522" y="0"/>
                  <a:pt x="522" y="0"/>
                  <a:pt x="522" y="0"/>
                </a:cubicBezTo>
              </a:path>
            </a:pathLst>
          </a:custGeom>
          <a:solidFill>
            <a:srgbClr val="00A09D"/>
          </a:solidFill>
          <a:ln w="9525">
            <a:noFill/>
          </a:ln>
        </p:spPr>
        <p:txBody>
          <a:bodyPr/>
          <a:p>
            <a:endParaRPr lang="zh-CN" altLang="en-US"/>
          </a:p>
        </p:txBody>
      </p:sp>
      <p:sp>
        <p:nvSpPr>
          <p:cNvPr id="87050" name="任意多边形 48"/>
          <p:cNvSpPr/>
          <p:nvPr>
            <p:custDataLst>
              <p:tags r:id="rId6"/>
            </p:custDataLst>
          </p:nvPr>
        </p:nvSpPr>
        <p:spPr>
          <a:xfrm>
            <a:off x="4894580" y="3367405"/>
            <a:ext cx="1306513" cy="1463675"/>
          </a:xfrm>
          <a:custGeom>
            <a:avLst/>
            <a:gdLst/>
            <a:ahLst/>
            <a:cxnLst>
              <a:cxn ang="0">
                <a:pos x="331012" y="0"/>
              </a:cxn>
              <a:cxn ang="0">
                <a:pos x="92863" y="609884"/>
              </a:cxn>
              <a:cxn ang="0">
                <a:pos x="217180" y="1308179"/>
              </a:cxn>
              <a:cxn ang="0">
                <a:pos x="546695" y="1464022"/>
              </a:cxn>
              <a:cxn ang="0">
                <a:pos x="1306078" y="1464022"/>
              </a:cxn>
              <a:cxn ang="0">
                <a:pos x="961584" y="1252735"/>
              </a:cxn>
              <a:cxn ang="0">
                <a:pos x="393920" y="452543"/>
              </a:cxn>
              <a:cxn ang="0">
                <a:pos x="320528" y="127371"/>
              </a:cxn>
              <a:cxn ang="0">
                <a:pos x="331012" y="0"/>
              </a:cxn>
            </a:cxnLst>
            <a:pathLst>
              <a:path w="872" h="977">
                <a:moveTo>
                  <a:pt x="221" y="0"/>
                </a:moveTo>
                <a:cubicBezTo>
                  <a:pt x="162" y="108"/>
                  <a:pt x="95" y="253"/>
                  <a:pt x="62" y="407"/>
                </a:cubicBezTo>
                <a:cubicBezTo>
                  <a:pt x="0" y="697"/>
                  <a:pt x="136" y="863"/>
                  <a:pt x="145" y="873"/>
                </a:cubicBezTo>
                <a:cubicBezTo>
                  <a:pt x="201" y="934"/>
                  <a:pt x="292" y="977"/>
                  <a:pt x="365" y="977"/>
                </a:cubicBezTo>
                <a:cubicBezTo>
                  <a:pt x="872" y="977"/>
                  <a:pt x="872" y="977"/>
                  <a:pt x="872" y="977"/>
                </a:cubicBezTo>
                <a:cubicBezTo>
                  <a:pt x="802" y="952"/>
                  <a:pt x="723" y="909"/>
                  <a:pt x="642" y="836"/>
                </a:cubicBezTo>
                <a:cubicBezTo>
                  <a:pt x="429" y="644"/>
                  <a:pt x="298" y="379"/>
                  <a:pt x="263" y="302"/>
                </a:cubicBezTo>
                <a:cubicBezTo>
                  <a:pt x="230" y="234"/>
                  <a:pt x="214" y="161"/>
                  <a:pt x="214" y="85"/>
                </a:cubicBezTo>
                <a:cubicBezTo>
                  <a:pt x="214" y="56"/>
                  <a:pt x="216" y="28"/>
                  <a:pt x="221" y="0"/>
                </a:cubicBezTo>
              </a:path>
            </a:pathLst>
          </a:custGeom>
          <a:solidFill>
            <a:srgbClr val="5E5CA2"/>
          </a:solidFill>
          <a:ln w="9525">
            <a:noFill/>
          </a:ln>
        </p:spPr>
        <p:txBody>
          <a:bodyPr/>
          <a:p>
            <a:endParaRPr lang="zh-CN" altLang="en-US"/>
          </a:p>
        </p:txBody>
      </p:sp>
      <p:sp>
        <p:nvSpPr>
          <p:cNvPr id="87051" name="任意多边形 49"/>
          <p:cNvSpPr/>
          <p:nvPr>
            <p:custDataLst>
              <p:tags r:id="rId7"/>
            </p:custDataLst>
          </p:nvPr>
        </p:nvSpPr>
        <p:spPr>
          <a:xfrm>
            <a:off x="5481955" y="3956368"/>
            <a:ext cx="1754188" cy="873125"/>
          </a:xfrm>
          <a:custGeom>
            <a:avLst/>
            <a:gdLst/>
            <a:ahLst/>
            <a:cxnLst>
              <a:cxn ang="0">
                <a:pos x="1755612" y="0"/>
              </a:cxn>
              <a:cxn ang="0">
                <a:pos x="1402092" y="191720"/>
              </a:cxn>
              <a:cxn ang="0">
                <a:pos x="675581" y="293572"/>
              </a:cxn>
              <a:cxn ang="0">
                <a:pos x="411939" y="281590"/>
              </a:cxn>
              <a:cxn ang="0">
                <a:pos x="0" y="110838"/>
              </a:cxn>
              <a:cxn ang="0">
                <a:pos x="410441" y="623092"/>
              </a:cxn>
              <a:cxn ang="0">
                <a:pos x="996145" y="871731"/>
              </a:cxn>
              <a:cxn ang="0">
                <a:pos x="1077035" y="865739"/>
              </a:cxn>
              <a:cxn ang="0">
                <a:pos x="1376627" y="657542"/>
              </a:cxn>
              <a:cxn ang="0">
                <a:pos x="1755612" y="0"/>
              </a:cxn>
            </a:cxnLst>
            <a:pathLst>
              <a:path w="1172" h="582">
                <a:moveTo>
                  <a:pt x="1172" y="0"/>
                </a:moveTo>
                <a:cubicBezTo>
                  <a:pt x="1115" y="48"/>
                  <a:pt x="1038" y="95"/>
                  <a:pt x="936" y="128"/>
                </a:cubicBezTo>
                <a:cubicBezTo>
                  <a:pt x="761" y="185"/>
                  <a:pt x="576" y="196"/>
                  <a:pt x="451" y="196"/>
                </a:cubicBezTo>
                <a:cubicBezTo>
                  <a:pt x="360" y="196"/>
                  <a:pt x="293" y="190"/>
                  <a:pt x="275" y="188"/>
                </a:cubicBezTo>
                <a:cubicBezTo>
                  <a:pt x="173" y="179"/>
                  <a:pt x="77" y="138"/>
                  <a:pt x="0" y="74"/>
                </a:cubicBezTo>
                <a:cubicBezTo>
                  <a:pt x="64" y="179"/>
                  <a:pt x="157" y="310"/>
                  <a:pt x="274" y="416"/>
                </a:cubicBezTo>
                <a:cubicBezTo>
                  <a:pt x="434" y="560"/>
                  <a:pt x="588" y="582"/>
                  <a:pt x="665" y="582"/>
                </a:cubicBezTo>
                <a:cubicBezTo>
                  <a:pt x="695" y="582"/>
                  <a:pt x="715" y="578"/>
                  <a:pt x="719" y="578"/>
                </a:cubicBezTo>
                <a:cubicBezTo>
                  <a:pt x="800" y="559"/>
                  <a:pt x="882" y="502"/>
                  <a:pt x="919" y="439"/>
                </a:cubicBezTo>
                <a:cubicBezTo>
                  <a:pt x="1172" y="0"/>
                  <a:pt x="1172" y="0"/>
                  <a:pt x="1172" y="0"/>
                </a:cubicBezTo>
              </a:path>
            </a:pathLst>
          </a:custGeom>
          <a:solidFill>
            <a:srgbClr val="2C85AE"/>
          </a:solidFill>
          <a:ln w="9525">
            <a:noFill/>
          </a:ln>
        </p:spPr>
        <p:txBody>
          <a:bodyPr/>
          <a:p>
            <a:endParaRPr lang="zh-CN" altLang="en-US"/>
          </a:p>
        </p:txBody>
      </p:sp>
      <p:sp>
        <p:nvSpPr>
          <p:cNvPr id="87052" name="任意多边形 50"/>
          <p:cNvSpPr/>
          <p:nvPr>
            <p:custDataLst>
              <p:tags r:id="rId8"/>
            </p:custDataLst>
          </p:nvPr>
        </p:nvSpPr>
        <p:spPr>
          <a:xfrm>
            <a:off x="5334318" y="2400618"/>
            <a:ext cx="455612" cy="428625"/>
          </a:xfrm>
          <a:custGeom>
            <a:avLst/>
            <a:gdLst/>
            <a:ahLst/>
            <a:cxnLst>
              <a:cxn ang="0">
                <a:pos x="250716" y="78216"/>
              </a:cxn>
              <a:cxn ang="0">
                <a:pos x="313429" y="78216"/>
              </a:cxn>
              <a:cxn ang="0">
                <a:pos x="329301" y="87824"/>
              </a:cxn>
              <a:cxn ang="0">
                <a:pos x="354654" y="136147"/>
              </a:cxn>
              <a:cxn ang="0">
                <a:pos x="347069" y="160343"/>
              </a:cxn>
              <a:cxn ang="0">
                <a:pos x="338782" y="162377"/>
              </a:cxn>
              <a:cxn ang="0">
                <a:pos x="322910" y="152769"/>
              </a:cxn>
              <a:cxn ang="0">
                <a:pos x="302544" y="113984"/>
              </a:cxn>
              <a:cxn ang="0">
                <a:pos x="267360" y="113984"/>
              </a:cxn>
              <a:cxn ang="0">
                <a:pos x="318697" y="192675"/>
              </a:cxn>
              <a:cxn ang="0">
                <a:pos x="330635" y="188747"/>
              </a:cxn>
              <a:cxn ang="0">
                <a:pos x="340749" y="196883"/>
              </a:cxn>
              <a:cxn ang="0">
                <a:pos x="351353" y="222553"/>
              </a:cxn>
              <a:cxn ang="0">
                <a:pos x="351634" y="222833"/>
              </a:cxn>
              <a:cxn ang="0">
                <a:pos x="403884" y="290512"/>
              </a:cxn>
              <a:cxn ang="0">
                <a:pos x="430782" y="278730"/>
              </a:cxn>
              <a:cxn ang="0">
                <a:pos x="454379" y="287847"/>
              </a:cxn>
              <a:cxn ang="0">
                <a:pos x="445248" y="311483"/>
              </a:cxn>
              <a:cxn ang="0">
                <a:pos x="188002" y="418648"/>
              </a:cxn>
              <a:cxn ang="0">
                <a:pos x="128588" y="429870"/>
              </a:cxn>
              <a:cxn ang="0">
                <a:pos x="77672" y="415142"/>
              </a:cxn>
              <a:cxn ang="0">
                <a:pos x="76128" y="389893"/>
              </a:cxn>
              <a:cxn ang="0">
                <a:pos x="100988" y="387929"/>
              </a:cxn>
              <a:cxn ang="0">
                <a:pos x="176203" y="384843"/>
              </a:cxn>
              <a:cxn ang="0">
                <a:pos x="328739" y="322915"/>
              </a:cxn>
              <a:cxn ang="0">
                <a:pos x="296153" y="281325"/>
              </a:cxn>
              <a:cxn ang="0">
                <a:pos x="164615" y="333645"/>
              </a:cxn>
              <a:cxn ang="0">
                <a:pos x="163140" y="334136"/>
              </a:cxn>
              <a:cxn ang="0">
                <a:pos x="148533" y="335609"/>
              </a:cxn>
              <a:cxn ang="0">
                <a:pos x="75917" y="318005"/>
              </a:cxn>
              <a:cxn ang="0">
                <a:pos x="67770" y="304820"/>
              </a:cxn>
              <a:cxn ang="0">
                <a:pos x="77461" y="292757"/>
              </a:cxn>
              <a:cxn ang="0">
                <a:pos x="219323" y="245066"/>
              </a:cxn>
              <a:cxn ang="0">
                <a:pos x="177256" y="167076"/>
              </a:cxn>
              <a:cxn ang="0">
                <a:pos x="152044" y="242190"/>
              </a:cxn>
              <a:cxn ang="0">
                <a:pos x="73529" y="264212"/>
              </a:cxn>
              <a:cxn ang="0">
                <a:pos x="68683" y="264844"/>
              </a:cxn>
              <a:cxn ang="0">
                <a:pos x="61941" y="263370"/>
              </a:cxn>
              <a:cxn ang="0">
                <a:pos x="55199" y="344586"/>
              </a:cxn>
              <a:cxn ang="0">
                <a:pos x="81113" y="344586"/>
              </a:cxn>
              <a:cxn ang="0">
                <a:pos x="90103" y="353564"/>
              </a:cxn>
              <a:cxn ang="0">
                <a:pos x="81113" y="362470"/>
              </a:cxn>
              <a:cxn ang="0">
                <a:pos x="8919" y="362470"/>
              </a:cxn>
              <a:cxn ang="0">
                <a:pos x="0" y="353564"/>
              </a:cxn>
              <a:cxn ang="0">
                <a:pos x="8919" y="344586"/>
              </a:cxn>
              <a:cxn ang="0">
                <a:pos x="37291" y="344586"/>
              </a:cxn>
              <a:cxn ang="0">
                <a:pos x="53795" y="143721"/>
              </a:cxn>
              <a:cxn ang="0">
                <a:pos x="63416" y="135516"/>
              </a:cxn>
              <a:cxn ang="0">
                <a:pos x="71632" y="145194"/>
              </a:cxn>
              <a:cxn ang="0">
                <a:pos x="64680" y="229496"/>
              </a:cxn>
              <a:cxn ang="0">
                <a:pos x="124093" y="212804"/>
              </a:cxn>
              <a:cxn ang="0">
                <a:pos x="150710" y="133482"/>
              </a:cxn>
              <a:cxn ang="0">
                <a:pos x="166511" y="121349"/>
              </a:cxn>
              <a:cxn ang="0">
                <a:pos x="238215" y="83336"/>
              </a:cxn>
              <a:cxn ang="0">
                <a:pos x="250716" y="78216"/>
              </a:cxn>
              <a:cxn ang="0">
                <a:pos x="167746" y="0"/>
              </a:cxn>
              <a:cxn ang="0">
                <a:pos x="212498" y="44698"/>
              </a:cxn>
              <a:cxn ang="0">
                <a:pos x="167746" y="89397"/>
              </a:cxn>
              <a:cxn ang="0">
                <a:pos x="122994" y="44698"/>
              </a:cxn>
              <a:cxn ang="0">
                <a:pos x="167746" y="0"/>
              </a:cxn>
            </a:cxnLst>
            <a:pathLst>
              <a:path w="607109" h="572427">
                <a:moveTo>
                  <a:pt x="333859" y="104155"/>
                </a:moveTo>
                <a:lnTo>
                  <a:pt x="417370" y="104155"/>
                </a:lnTo>
                <a:cubicBezTo>
                  <a:pt x="426161" y="104155"/>
                  <a:pt x="434391" y="109105"/>
                  <a:pt x="438505" y="116950"/>
                </a:cubicBezTo>
                <a:lnTo>
                  <a:pt x="472265" y="181298"/>
                </a:lnTo>
                <a:cubicBezTo>
                  <a:pt x="478344" y="192972"/>
                  <a:pt x="473855" y="207354"/>
                  <a:pt x="462165" y="213518"/>
                </a:cubicBezTo>
                <a:cubicBezTo>
                  <a:pt x="458612" y="215293"/>
                  <a:pt x="454871" y="216226"/>
                  <a:pt x="451130" y="216226"/>
                </a:cubicBezTo>
                <a:cubicBezTo>
                  <a:pt x="442527" y="216226"/>
                  <a:pt x="434297" y="211557"/>
                  <a:pt x="429995" y="203432"/>
                </a:cubicBezTo>
                <a:lnTo>
                  <a:pt x="402875" y="151785"/>
                </a:lnTo>
                <a:lnTo>
                  <a:pt x="356023" y="151785"/>
                </a:lnTo>
                <a:lnTo>
                  <a:pt x="424384" y="256572"/>
                </a:lnTo>
                <a:cubicBezTo>
                  <a:pt x="428499" y="252276"/>
                  <a:pt x="434391" y="250315"/>
                  <a:pt x="440282" y="251342"/>
                </a:cubicBezTo>
                <a:cubicBezTo>
                  <a:pt x="446361" y="252463"/>
                  <a:pt x="451411" y="256479"/>
                  <a:pt x="453749" y="262176"/>
                </a:cubicBezTo>
                <a:lnTo>
                  <a:pt x="467870" y="296358"/>
                </a:lnTo>
                <a:cubicBezTo>
                  <a:pt x="467964" y="296544"/>
                  <a:pt x="468151" y="296638"/>
                  <a:pt x="468244" y="296731"/>
                </a:cubicBezTo>
                <a:lnTo>
                  <a:pt x="537821" y="386855"/>
                </a:lnTo>
                <a:cubicBezTo>
                  <a:pt x="559424" y="377423"/>
                  <a:pt x="573078" y="371445"/>
                  <a:pt x="573639" y="371165"/>
                </a:cubicBezTo>
                <a:cubicBezTo>
                  <a:pt x="585703" y="365842"/>
                  <a:pt x="599730" y="371352"/>
                  <a:pt x="605061" y="383306"/>
                </a:cubicBezTo>
                <a:cubicBezTo>
                  <a:pt x="610391" y="395354"/>
                  <a:pt x="604967" y="409456"/>
                  <a:pt x="592903" y="414780"/>
                </a:cubicBezTo>
                <a:cubicBezTo>
                  <a:pt x="582523" y="419263"/>
                  <a:pt x="338628" y="526665"/>
                  <a:pt x="250348" y="557484"/>
                </a:cubicBezTo>
                <a:cubicBezTo>
                  <a:pt x="218364" y="568598"/>
                  <a:pt x="192179" y="572427"/>
                  <a:pt x="171231" y="572427"/>
                </a:cubicBezTo>
                <a:cubicBezTo>
                  <a:pt x="127465" y="572427"/>
                  <a:pt x="106517" y="555523"/>
                  <a:pt x="103431" y="552815"/>
                </a:cubicBezTo>
                <a:cubicBezTo>
                  <a:pt x="93518" y="544036"/>
                  <a:pt x="92676" y="528999"/>
                  <a:pt x="101374" y="519193"/>
                </a:cubicBezTo>
                <a:cubicBezTo>
                  <a:pt x="109977" y="509480"/>
                  <a:pt x="124566" y="508453"/>
                  <a:pt x="134479" y="516578"/>
                </a:cubicBezTo>
                <a:cubicBezTo>
                  <a:pt x="136069" y="517792"/>
                  <a:pt x="164872" y="536751"/>
                  <a:pt x="234637" y="512469"/>
                </a:cubicBezTo>
                <a:cubicBezTo>
                  <a:pt x="278309" y="497246"/>
                  <a:pt x="363598" y="461663"/>
                  <a:pt x="437757" y="430003"/>
                </a:cubicBezTo>
                <a:lnTo>
                  <a:pt x="394365" y="374621"/>
                </a:lnTo>
                <a:lnTo>
                  <a:pt x="219206" y="444292"/>
                </a:lnTo>
                <a:cubicBezTo>
                  <a:pt x="218551" y="444572"/>
                  <a:pt x="217897" y="444759"/>
                  <a:pt x="217242" y="444946"/>
                </a:cubicBezTo>
                <a:cubicBezTo>
                  <a:pt x="215559" y="445413"/>
                  <a:pt x="209200" y="446907"/>
                  <a:pt x="197790" y="446907"/>
                </a:cubicBezTo>
                <a:cubicBezTo>
                  <a:pt x="178993" y="446907"/>
                  <a:pt x="146917" y="442798"/>
                  <a:pt x="101093" y="423465"/>
                </a:cubicBezTo>
                <a:cubicBezTo>
                  <a:pt x="94079" y="420570"/>
                  <a:pt x="89777" y="413472"/>
                  <a:pt x="90245" y="405907"/>
                </a:cubicBezTo>
                <a:cubicBezTo>
                  <a:pt x="90619" y="398343"/>
                  <a:pt x="95856" y="391899"/>
                  <a:pt x="103150" y="389844"/>
                </a:cubicBezTo>
                <a:cubicBezTo>
                  <a:pt x="143737" y="378263"/>
                  <a:pt x="222012" y="353701"/>
                  <a:pt x="292056" y="326337"/>
                </a:cubicBezTo>
                <a:lnTo>
                  <a:pt x="236039" y="222484"/>
                </a:lnTo>
                <a:lnTo>
                  <a:pt x="202466" y="322508"/>
                </a:lnTo>
                <a:lnTo>
                  <a:pt x="97913" y="351833"/>
                </a:lnTo>
                <a:cubicBezTo>
                  <a:pt x="95763" y="352393"/>
                  <a:pt x="93612" y="352674"/>
                  <a:pt x="91461" y="352674"/>
                </a:cubicBezTo>
                <a:cubicBezTo>
                  <a:pt x="88281" y="352674"/>
                  <a:pt x="85289" y="351833"/>
                  <a:pt x="82483" y="350712"/>
                </a:cubicBezTo>
                <a:lnTo>
                  <a:pt x="73505" y="458861"/>
                </a:lnTo>
                <a:lnTo>
                  <a:pt x="108013" y="458861"/>
                </a:lnTo>
                <a:cubicBezTo>
                  <a:pt x="114653" y="458861"/>
                  <a:pt x="119984" y="464185"/>
                  <a:pt x="119984" y="470816"/>
                </a:cubicBezTo>
                <a:cubicBezTo>
                  <a:pt x="119984" y="477353"/>
                  <a:pt x="114653" y="482676"/>
                  <a:pt x="108013" y="482676"/>
                </a:cubicBezTo>
                <a:lnTo>
                  <a:pt x="11877" y="482676"/>
                </a:lnTo>
                <a:cubicBezTo>
                  <a:pt x="5331" y="482676"/>
                  <a:pt x="0" y="477353"/>
                  <a:pt x="0" y="470816"/>
                </a:cubicBezTo>
                <a:cubicBezTo>
                  <a:pt x="0" y="464185"/>
                  <a:pt x="5331" y="458861"/>
                  <a:pt x="11877" y="458861"/>
                </a:cubicBezTo>
                <a:lnTo>
                  <a:pt x="49658" y="458861"/>
                </a:lnTo>
                <a:lnTo>
                  <a:pt x="71635" y="191384"/>
                </a:lnTo>
                <a:cubicBezTo>
                  <a:pt x="72196" y="184846"/>
                  <a:pt x="77901" y="179897"/>
                  <a:pt x="84447" y="180457"/>
                </a:cubicBezTo>
                <a:cubicBezTo>
                  <a:pt x="90993" y="181017"/>
                  <a:pt x="95950" y="186808"/>
                  <a:pt x="95388" y="193345"/>
                </a:cubicBezTo>
                <a:lnTo>
                  <a:pt x="86130" y="305604"/>
                </a:lnTo>
                <a:lnTo>
                  <a:pt x="165246" y="283376"/>
                </a:lnTo>
                <a:lnTo>
                  <a:pt x="200690" y="177749"/>
                </a:lnTo>
                <a:cubicBezTo>
                  <a:pt x="203869" y="168409"/>
                  <a:pt x="212379" y="162245"/>
                  <a:pt x="221731" y="161592"/>
                </a:cubicBezTo>
                <a:lnTo>
                  <a:pt x="317213" y="110973"/>
                </a:lnTo>
                <a:cubicBezTo>
                  <a:pt x="321515" y="106770"/>
                  <a:pt x="327406" y="104155"/>
                  <a:pt x="333859" y="104155"/>
                </a:cubicBezTo>
                <a:close/>
                <a:moveTo>
                  <a:pt x="223375" y="0"/>
                </a:moveTo>
                <a:cubicBezTo>
                  <a:pt x="256287" y="0"/>
                  <a:pt x="282968" y="26649"/>
                  <a:pt x="282968" y="59522"/>
                </a:cubicBezTo>
                <a:cubicBezTo>
                  <a:pt x="282968" y="92395"/>
                  <a:pt x="256287" y="119044"/>
                  <a:pt x="223375" y="119044"/>
                </a:cubicBezTo>
                <a:cubicBezTo>
                  <a:pt x="190463" y="119044"/>
                  <a:pt x="163782" y="92395"/>
                  <a:pt x="163782" y="59522"/>
                </a:cubicBezTo>
                <a:cubicBezTo>
                  <a:pt x="163782" y="26649"/>
                  <a:pt x="190463" y="0"/>
                  <a:pt x="223375" y="0"/>
                </a:cubicBezTo>
                <a:close/>
              </a:path>
            </a:pathLst>
          </a:custGeom>
          <a:solidFill>
            <a:srgbClr val="FFFFFF"/>
          </a:solidFill>
          <a:ln w="9525">
            <a:noFill/>
          </a:ln>
        </p:spPr>
        <p:txBody>
          <a:bodyPr/>
          <a:p>
            <a:endParaRPr lang="zh-CN" altLang="en-US"/>
          </a:p>
        </p:txBody>
      </p:sp>
      <p:sp>
        <p:nvSpPr>
          <p:cNvPr id="87053" name="任意多边形 51"/>
          <p:cNvSpPr/>
          <p:nvPr>
            <p:custDataLst>
              <p:tags r:id="rId9"/>
            </p:custDataLst>
          </p:nvPr>
        </p:nvSpPr>
        <p:spPr>
          <a:xfrm>
            <a:off x="5077143" y="4156393"/>
            <a:ext cx="423862" cy="457200"/>
          </a:xfrm>
          <a:custGeom>
            <a:avLst/>
            <a:gdLst/>
            <a:ahLst/>
            <a:cxnLst>
              <a:cxn ang="0">
                <a:pos x="183360" y="79342"/>
              </a:cxn>
              <a:cxn ang="0">
                <a:pos x="183360" y="147700"/>
              </a:cxn>
              <a:cxn ang="0">
                <a:pos x="199862" y="268545"/>
              </a:cxn>
              <a:cxn ang="0">
                <a:pos x="149133" y="441269"/>
              </a:cxn>
              <a:cxn ang="0">
                <a:pos x="177859" y="441269"/>
              </a:cxn>
              <a:cxn ang="0">
                <a:pos x="184582" y="307606"/>
              </a:cxn>
              <a:cxn ang="0">
                <a:pos x="190694" y="391221"/>
              </a:cxn>
              <a:cxn ang="0">
                <a:pos x="220032" y="391221"/>
              </a:cxn>
              <a:cxn ang="0">
                <a:pos x="219421" y="277700"/>
              </a:cxn>
              <a:cxn ang="0">
                <a:pos x="220032" y="260000"/>
              </a:cxn>
              <a:cxn ang="0">
                <a:pos x="199862" y="268545"/>
              </a:cxn>
              <a:cxn ang="0">
                <a:pos x="149133" y="189202"/>
              </a:cxn>
              <a:cxn ang="0">
                <a:pos x="179693" y="222770"/>
              </a:cxn>
              <a:cxn ang="0">
                <a:pos x="220032" y="188592"/>
              </a:cxn>
              <a:cxn ang="0">
                <a:pos x="294598" y="109859"/>
              </a:cxn>
              <a:cxn ang="0">
                <a:pos x="273817" y="89108"/>
              </a:cxn>
              <a:cxn ang="0">
                <a:pos x="184582" y="153192"/>
              </a:cxn>
              <a:cxn ang="0">
                <a:pos x="88624" y="89108"/>
              </a:cxn>
              <a:cxn ang="0">
                <a:pos x="67843" y="109859"/>
              </a:cxn>
              <a:cxn ang="0">
                <a:pos x="311101" y="189812"/>
              </a:cxn>
              <a:cxn ang="0">
                <a:pos x="106960" y="239859"/>
              </a:cxn>
              <a:cxn ang="0">
                <a:pos x="40339" y="199578"/>
              </a:cxn>
              <a:cxn ang="0">
                <a:pos x="39728" y="240470"/>
              </a:cxn>
              <a:cxn ang="0">
                <a:pos x="135686" y="274038"/>
              </a:cxn>
              <a:cxn ang="0">
                <a:pos x="210253" y="253897"/>
              </a:cxn>
              <a:cxn ang="0">
                <a:pos x="369165" y="240470"/>
              </a:cxn>
              <a:cxn ang="0">
                <a:pos x="393002" y="215446"/>
              </a:cxn>
              <a:cxn ang="0">
                <a:pos x="311101" y="189812"/>
              </a:cxn>
              <a:cxn ang="0">
                <a:pos x="363053" y="68967"/>
              </a:cxn>
              <a:cxn ang="0">
                <a:pos x="363053" y="87887"/>
              </a:cxn>
              <a:cxn ang="0">
                <a:pos x="363053" y="120235"/>
              </a:cxn>
              <a:cxn ang="0">
                <a:pos x="356330" y="113521"/>
              </a:cxn>
              <a:cxn ang="0">
                <a:pos x="363053" y="120235"/>
              </a:cxn>
              <a:cxn ang="0">
                <a:pos x="314768" y="139765"/>
              </a:cxn>
              <a:cxn ang="0">
                <a:pos x="298266" y="139765"/>
              </a:cxn>
              <a:cxn ang="0">
                <a:pos x="0" y="60422"/>
              </a:cxn>
              <a:cxn ang="0">
                <a:pos x="15891" y="52488"/>
              </a:cxn>
              <a:cxn ang="0">
                <a:pos x="0" y="60422"/>
              </a:cxn>
              <a:cxn ang="0">
                <a:pos x="32393" y="76291"/>
              </a:cxn>
              <a:cxn ang="0">
                <a:pos x="26892" y="97652"/>
              </a:cxn>
              <a:cxn ang="0">
                <a:pos x="64787" y="145869"/>
              </a:cxn>
              <a:cxn ang="0">
                <a:pos x="48284" y="137934"/>
              </a:cxn>
              <a:cxn ang="0">
                <a:pos x="64787" y="145869"/>
              </a:cxn>
              <a:cxn ang="0">
                <a:pos x="123462" y="64084"/>
              </a:cxn>
              <a:cxn ang="0">
                <a:pos x="122240" y="54929"/>
              </a:cxn>
              <a:cxn ang="0">
                <a:pos x="202307" y="40892"/>
              </a:cxn>
              <a:cxn ang="0">
                <a:pos x="193750" y="44554"/>
              </a:cxn>
              <a:cxn ang="0">
                <a:pos x="202307" y="40892"/>
              </a:cxn>
              <a:cxn ang="0">
                <a:pos x="231645" y="63474"/>
              </a:cxn>
              <a:cxn ang="0">
                <a:pos x="258537" y="31737"/>
              </a:cxn>
              <a:cxn ang="0">
                <a:pos x="254870" y="26244"/>
              </a:cxn>
              <a:cxn ang="0">
                <a:pos x="250592" y="0"/>
              </a:cxn>
              <a:cxn ang="0">
                <a:pos x="255481" y="34178"/>
              </a:cxn>
              <a:cxn ang="0">
                <a:pos x="231033" y="59812"/>
              </a:cxn>
              <a:cxn ang="0">
                <a:pos x="133241" y="43943"/>
              </a:cxn>
              <a:cxn ang="0">
                <a:pos x="122240" y="17699"/>
              </a:cxn>
              <a:cxn ang="0">
                <a:pos x="107571" y="8544"/>
              </a:cxn>
              <a:cxn ang="0">
                <a:pos x="403392" y="120235"/>
              </a:cxn>
              <a:cxn ang="0">
                <a:pos x="407670" y="120845"/>
              </a:cxn>
              <a:cxn ang="0">
                <a:pos x="422951" y="95821"/>
              </a:cxn>
              <a:cxn ang="0">
                <a:pos x="403392" y="120235"/>
              </a:cxn>
            </a:cxnLst>
            <a:pathLst>
              <a:path w="692" h="747">
                <a:moveTo>
                  <a:pt x="244" y="186"/>
                </a:moveTo>
                <a:cubicBezTo>
                  <a:pt x="244" y="155"/>
                  <a:pt x="269" y="130"/>
                  <a:pt x="300" y="130"/>
                </a:cubicBezTo>
                <a:cubicBezTo>
                  <a:pt x="331" y="130"/>
                  <a:pt x="356" y="155"/>
                  <a:pt x="356" y="186"/>
                </a:cubicBezTo>
                <a:cubicBezTo>
                  <a:pt x="356" y="217"/>
                  <a:pt x="331" y="242"/>
                  <a:pt x="300" y="242"/>
                </a:cubicBezTo>
                <a:cubicBezTo>
                  <a:pt x="269" y="242"/>
                  <a:pt x="244" y="217"/>
                  <a:pt x="244" y="186"/>
                </a:cubicBezTo>
                <a:close/>
                <a:moveTo>
                  <a:pt x="327" y="440"/>
                </a:moveTo>
                <a:cubicBezTo>
                  <a:pt x="301" y="452"/>
                  <a:pt x="272" y="459"/>
                  <a:pt x="244" y="464"/>
                </a:cubicBezTo>
                <a:lnTo>
                  <a:pt x="244" y="723"/>
                </a:lnTo>
                <a:cubicBezTo>
                  <a:pt x="244" y="736"/>
                  <a:pt x="254" y="747"/>
                  <a:pt x="267" y="747"/>
                </a:cubicBezTo>
                <a:cubicBezTo>
                  <a:pt x="281" y="747"/>
                  <a:pt x="291" y="736"/>
                  <a:pt x="291" y="723"/>
                </a:cubicBezTo>
                <a:lnTo>
                  <a:pt x="291" y="503"/>
                </a:lnTo>
                <a:cubicBezTo>
                  <a:pt x="295" y="504"/>
                  <a:pt x="298" y="504"/>
                  <a:pt x="302" y="504"/>
                </a:cubicBezTo>
                <a:cubicBezTo>
                  <a:pt x="305" y="504"/>
                  <a:pt x="308" y="504"/>
                  <a:pt x="312" y="503"/>
                </a:cubicBezTo>
                <a:lnTo>
                  <a:pt x="312" y="641"/>
                </a:lnTo>
                <a:cubicBezTo>
                  <a:pt x="312" y="654"/>
                  <a:pt x="323" y="665"/>
                  <a:pt x="336" y="665"/>
                </a:cubicBezTo>
                <a:cubicBezTo>
                  <a:pt x="349" y="665"/>
                  <a:pt x="360" y="654"/>
                  <a:pt x="360" y="641"/>
                </a:cubicBezTo>
                <a:lnTo>
                  <a:pt x="360" y="460"/>
                </a:lnTo>
                <a:cubicBezTo>
                  <a:pt x="360" y="458"/>
                  <a:pt x="359" y="456"/>
                  <a:pt x="359" y="455"/>
                </a:cubicBezTo>
                <a:cubicBezTo>
                  <a:pt x="359" y="452"/>
                  <a:pt x="360" y="449"/>
                  <a:pt x="360" y="446"/>
                </a:cubicBezTo>
                <a:lnTo>
                  <a:pt x="360" y="426"/>
                </a:lnTo>
                <a:cubicBezTo>
                  <a:pt x="349" y="430"/>
                  <a:pt x="339" y="435"/>
                  <a:pt x="327" y="440"/>
                </a:cubicBezTo>
                <a:lnTo>
                  <a:pt x="327" y="440"/>
                </a:lnTo>
                <a:close/>
                <a:moveTo>
                  <a:pt x="237" y="306"/>
                </a:moveTo>
                <a:cubicBezTo>
                  <a:pt x="239" y="308"/>
                  <a:pt x="241" y="309"/>
                  <a:pt x="244" y="310"/>
                </a:cubicBezTo>
                <a:lnTo>
                  <a:pt x="244" y="380"/>
                </a:lnTo>
                <a:cubicBezTo>
                  <a:pt x="261" y="377"/>
                  <a:pt x="278" y="372"/>
                  <a:pt x="294" y="365"/>
                </a:cubicBezTo>
                <a:cubicBezTo>
                  <a:pt x="317" y="355"/>
                  <a:pt x="338" y="346"/>
                  <a:pt x="360" y="339"/>
                </a:cubicBezTo>
                <a:lnTo>
                  <a:pt x="360" y="309"/>
                </a:lnTo>
                <a:cubicBezTo>
                  <a:pt x="360" y="307"/>
                  <a:pt x="359" y="305"/>
                  <a:pt x="359" y="302"/>
                </a:cubicBezTo>
                <a:lnTo>
                  <a:pt x="482" y="180"/>
                </a:lnTo>
                <a:cubicBezTo>
                  <a:pt x="491" y="171"/>
                  <a:pt x="491" y="156"/>
                  <a:pt x="482" y="146"/>
                </a:cubicBezTo>
                <a:cubicBezTo>
                  <a:pt x="472" y="137"/>
                  <a:pt x="457" y="137"/>
                  <a:pt x="448" y="146"/>
                </a:cubicBezTo>
                <a:lnTo>
                  <a:pt x="333" y="261"/>
                </a:lnTo>
                <a:cubicBezTo>
                  <a:pt x="324" y="255"/>
                  <a:pt x="313" y="251"/>
                  <a:pt x="302" y="251"/>
                </a:cubicBezTo>
                <a:cubicBezTo>
                  <a:pt x="287" y="251"/>
                  <a:pt x="274" y="257"/>
                  <a:pt x="264" y="265"/>
                </a:cubicBezTo>
                <a:lnTo>
                  <a:pt x="145" y="146"/>
                </a:lnTo>
                <a:cubicBezTo>
                  <a:pt x="136" y="137"/>
                  <a:pt x="120" y="137"/>
                  <a:pt x="111" y="146"/>
                </a:cubicBezTo>
                <a:cubicBezTo>
                  <a:pt x="102" y="156"/>
                  <a:pt x="102" y="171"/>
                  <a:pt x="111" y="180"/>
                </a:cubicBezTo>
                <a:lnTo>
                  <a:pt x="237" y="306"/>
                </a:lnTo>
                <a:close/>
                <a:moveTo>
                  <a:pt x="509" y="311"/>
                </a:moveTo>
                <a:cubicBezTo>
                  <a:pt x="443" y="315"/>
                  <a:pt x="386" y="332"/>
                  <a:pt x="319" y="368"/>
                </a:cubicBezTo>
                <a:cubicBezTo>
                  <a:pt x="274" y="390"/>
                  <a:pt x="219" y="400"/>
                  <a:pt x="175" y="393"/>
                </a:cubicBezTo>
                <a:cubicBezTo>
                  <a:pt x="149" y="389"/>
                  <a:pt x="124" y="370"/>
                  <a:pt x="98" y="351"/>
                </a:cubicBezTo>
                <a:cubicBezTo>
                  <a:pt x="88" y="343"/>
                  <a:pt x="77" y="334"/>
                  <a:pt x="66" y="327"/>
                </a:cubicBezTo>
                <a:lnTo>
                  <a:pt x="36" y="372"/>
                </a:lnTo>
                <a:cubicBezTo>
                  <a:pt x="45" y="379"/>
                  <a:pt x="55" y="386"/>
                  <a:pt x="65" y="394"/>
                </a:cubicBezTo>
                <a:cubicBezTo>
                  <a:pt x="94" y="416"/>
                  <a:pt x="127" y="441"/>
                  <a:pt x="167" y="447"/>
                </a:cubicBezTo>
                <a:cubicBezTo>
                  <a:pt x="185" y="450"/>
                  <a:pt x="203" y="450"/>
                  <a:pt x="222" y="449"/>
                </a:cubicBezTo>
                <a:cubicBezTo>
                  <a:pt x="263" y="447"/>
                  <a:pt x="306" y="435"/>
                  <a:pt x="344" y="416"/>
                </a:cubicBezTo>
                <a:lnTo>
                  <a:pt x="344" y="416"/>
                </a:lnTo>
                <a:cubicBezTo>
                  <a:pt x="405" y="384"/>
                  <a:pt x="454" y="369"/>
                  <a:pt x="512" y="365"/>
                </a:cubicBezTo>
                <a:cubicBezTo>
                  <a:pt x="554" y="363"/>
                  <a:pt x="568" y="371"/>
                  <a:pt x="604" y="394"/>
                </a:cubicBezTo>
                <a:lnTo>
                  <a:pt x="615" y="400"/>
                </a:lnTo>
                <a:lnTo>
                  <a:pt x="643" y="353"/>
                </a:lnTo>
                <a:lnTo>
                  <a:pt x="633" y="347"/>
                </a:lnTo>
                <a:cubicBezTo>
                  <a:pt x="593" y="323"/>
                  <a:pt x="568" y="307"/>
                  <a:pt x="509" y="311"/>
                </a:cubicBezTo>
                <a:close/>
                <a:moveTo>
                  <a:pt x="609" y="128"/>
                </a:moveTo>
                <a:lnTo>
                  <a:pt x="594" y="113"/>
                </a:lnTo>
                <a:lnTo>
                  <a:pt x="579" y="129"/>
                </a:lnTo>
                <a:lnTo>
                  <a:pt x="594" y="144"/>
                </a:lnTo>
                <a:lnTo>
                  <a:pt x="609" y="128"/>
                </a:lnTo>
                <a:close/>
                <a:moveTo>
                  <a:pt x="594" y="197"/>
                </a:moveTo>
                <a:lnTo>
                  <a:pt x="594" y="186"/>
                </a:lnTo>
                <a:lnTo>
                  <a:pt x="583" y="186"/>
                </a:lnTo>
                <a:lnTo>
                  <a:pt x="583" y="197"/>
                </a:lnTo>
                <a:lnTo>
                  <a:pt x="594" y="197"/>
                </a:lnTo>
                <a:close/>
                <a:moveTo>
                  <a:pt x="502" y="242"/>
                </a:moveTo>
                <a:lnTo>
                  <a:pt x="515" y="229"/>
                </a:lnTo>
                <a:lnTo>
                  <a:pt x="502" y="216"/>
                </a:lnTo>
                <a:lnTo>
                  <a:pt x="488" y="229"/>
                </a:lnTo>
                <a:lnTo>
                  <a:pt x="502" y="242"/>
                </a:lnTo>
                <a:close/>
                <a:moveTo>
                  <a:pt x="0" y="99"/>
                </a:moveTo>
                <a:lnTo>
                  <a:pt x="20" y="105"/>
                </a:lnTo>
                <a:lnTo>
                  <a:pt x="26" y="86"/>
                </a:lnTo>
                <a:lnTo>
                  <a:pt x="7" y="79"/>
                </a:lnTo>
                <a:lnTo>
                  <a:pt x="0" y="99"/>
                </a:lnTo>
                <a:close/>
                <a:moveTo>
                  <a:pt x="66" y="147"/>
                </a:moveTo>
                <a:lnTo>
                  <a:pt x="53" y="125"/>
                </a:lnTo>
                <a:lnTo>
                  <a:pt x="31" y="138"/>
                </a:lnTo>
                <a:lnTo>
                  <a:pt x="44" y="160"/>
                </a:lnTo>
                <a:lnTo>
                  <a:pt x="66" y="147"/>
                </a:lnTo>
                <a:close/>
                <a:moveTo>
                  <a:pt x="106" y="239"/>
                </a:moveTo>
                <a:lnTo>
                  <a:pt x="99" y="219"/>
                </a:lnTo>
                <a:lnTo>
                  <a:pt x="79" y="226"/>
                </a:lnTo>
                <a:lnTo>
                  <a:pt x="86" y="246"/>
                </a:lnTo>
                <a:lnTo>
                  <a:pt x="106" y="239"/>
                </a:lnTo>
                <a:close/>
                <a:moveTo>
                  <a:pt x="194" y="99"/>
                </a:moveTo>
                <a:lnTo>
                  <a:pt x="202" y="105"/>
                </a:lnTo>
                <a:lnTo>
                  <a:pt x="208" y="96"/>
                </a:lnTo>
                <a:lnTo>
                  <a:pt x="200" y="90"/>
                </a:lnTo>
                <a:lnTo>
                  <a:pt x="194" y="99"/>
                </a:lnTo>
                <a:close/>
                <a:moveTo>
                  <a:pt x="331" y="67"/>
                </a:moveTo>
                <a:lnTo>
                  <a:pt x="321" y="63"/>
                </a:lnTo>
                <a:lnTo>
                  <a:pt x="317" y="73"/>
                </a:lnTo>
                <a:lnTo>
                  <a:pt x="327" y="77"/>
                </a:lnTo>
                <a:lnTo>
                  <a:pt x="331" y="67"/>
                </a:lnTo>
                <a:close/>
                <a:moveTo>
                  <a:pt x="378" y="98"/>
                </a:moveTo>
                <a:lnTo>
                  <a:pt x="379" y="104"/>
                </a:lnTo>
                <a:cubicBezTo>
                  <a:pt x="409" y="97"/>
                  <a:pt x="425" y="87"/>
                  <a:pt x="430" y="74"/>
                </a:cubicBezTo>
                <a:cubicBezTo>
                  <a:pt x="432" y="63"/>
                  <a:pt x="427" y="57"/>
                  <a:pt x="423" y="52"/>
                </a:cubicBezTo>
                <a:cubicBezTo>
                  <a:pt x="421" y="49"/>
                  <a:pt x="419" y="47"/>
                  <a:pt x="418" y="43"/>
                </a:cubicBezTo>
                <a:lnTo>
                  <a:pt x="417" y="43"/>
                </a:lnTo>
                <a:cubicBezTo>
                  <a:pt x="412" y="31"/>
                  <a:pt x="406" y="17"/>
                  <a:pt x="415" y="4"/>
                </a:cubicBezTo>
                <a:lnTo>
                  <a:pt x="410" y="0"/>
                </a:lnTo>
                <a:cubicBezTo>
                  <a:pt x="399" y="17"/>
                  <a:pt x="406" y="33"/>
                  <a:pt x="411" y="46"/>
                </a:cubicBezTo>
                <a:cubicBezTo>
                  <a:pt x="413" y="50"/>
                  <a:pt x="415" y="53"/>
                  <a:pt x="418" y="56"/>
                </a:cubicBezTo>
                <a:cubicBezTo>
                  <a:pt x="422" y="61"/>
                  <a:pt x="425" y="65"/>
                  <a:pt x="423" y="72"/>
                </a:cubicBezTo>
                <a:cubicBezTo>
                  <a:pt x="420" y="82"/>
                  <a:pt x="404" y="91"/>
                  <a:pt x="378" y="98"/>
                </a:cubicBezTo>
                <a:close/>
                <a:moveTo>
                  <a:pt x="196" y="34"/>
                </a:moveTo>
                <a:cubicBezTo>
                  <a:pt x="210" y="47"/>
                  <a:pt x="224" y="60"/>
                  <a:pt x="218" y="72"/>
                </a:cubicBezTo>
                <a:lnTo>
                  <a:pt x="225" y="75"/>
                </a:lnTo>
                <a:cubicBezTo>
                  <a:pt x="232" y="58"/>
                  <a:pt x="215" y="43"/>
                  <a:pt x="200" y="29"/>
                </a:cubicBezTo>
                <a:cubicBezTo>
                  <a:pt x="193" y="23"/>
                  <a:pt x="186" y="16"/>
                  <a:pt x="182" y="10"/>
                </a:cubicBezTo>
                <a:lnTo>
                  <a:pt x="176" y="14"/>
                </a:lnTo>
                <a:cubicBezTo>
                  <a:pt x="180" y="21"/>
                  <a:pt x="188" y="27"/>
                  <a:pt x="196" y="34"/>
                </a:cubicBezTo>
                <a:close/>
                <a:moveTo>
                  <a:pt x="660" y="197"/>
                </a:moveTo>
                <a:lnTo>
                  <a:pt x="660" y="198"/>
                </a:lnTo>
                <a:lnTo>
                  <a:pt x="667" y="198"/>
                </a:lnTo>
                <a:lnTo>
                  <a:pt x="667" y="197"/>
                </a:lnTo>
                <a:cubicBezTo>
                  <a:pt x="669" y="174"/>
                  <a:pt x="672" y="157"/>
                  <a:pt x="692" y="157"/>
                </a:cubicBezTo>
                <a:lnTo>
                  <a:pt x="692" y="150"/>
                </a:lnTo>
                <a:cubicBezTo>
                  <a:pt x="664" y="150"/>
                  <a:pt x="662" y="178"/>
                  <a:pt x="660" y="197"/>
                </a:cubicBezTo>
                <a:close/>
              </a:path>
            </a:pathLst>
          </a:custGeom>
          <a:solidFill>
            <a:srgbClr val="FFFFFF"/>
          </a:solidFill>
          <a:ln w="9525">
            <a:noFill/>
          </a:ln>
        </p:spPr>
        <p:txBody>
          <a:bodyPr/>
          <a:p>
            <a:endParaRPr lang="zh-CN" altLang="en-US"/>
          </a:p>
        </p:txBody>
      </p:sp>
      <p:sp>
        <p:nvSpPr>
          <p:cNvPr id="87054" name="任意多边形 1"/>
          <p:cNvSpPr/>
          <p:nvPr>
            <p:custDataLst>
              <p:tags r:id="rId10"/>
            </p:custDataLst>
          </p:nvPr>
        </p:nvSpPr>
        <p:spPr>
          <a:xfrm>
            <a:off x="6274118" y="4297680"/>
            <a:ext cx="381000" cy="455613"/>
          </a:xfrm>
          <a:custGeom>
            <a:avLst/>
            <a:gdLst/>
            <a:ahLst/>
            <a:cxnLst>
              <a:cxn ang="0">
                <a:pos x="210794" y="432274"/>
              </a:cxn>
              <a:cxn ang="0">
                <a:pos x="261985" y="432274"/>
              </a:cxn>
              <a:cxn ang="0">
                <a:pos x="261985" y="455917"/>
              </a:cxn>
              <a:cxn ang="0">
                <a:pos x="210794" y="455917"/>
              </a:cxn>
              <a:cxn ang="0">
                <a:pos x="197366" y="111288"/>
              </a:cxn>
              <a:cxn ang="0">
                <a:pos x="189043" y="113206"/>
              </a:cxn>
              <a:cxn ang="0">
                <a:pos x="182640" y="115764"/>
              </a:cxn>
              <a:cxn ang="0">
                <a:pos x="193525" y="194405"/>
              </a:cxn>
              <a:cxn ang="0">
                <a:pos x="224258" y="199519"/>
              </a:cxn>
              <a:cxn ang="0">
                <a:pos x="211452" y="159879"/>
              </a:cxn>
              <a:cxn ang="0">
                <a:pos x="199287" y="129829"/>
              </a:cxn>
              <a:cxn ang="0">
                <a:pos x="199928" y="124714"/>
              </a:cxn>
              <a:cxn ang="0">
                <a:pos x="196726" y="115764"/>
              </a:cxn>
              <a:cxn ang="0">
                <a:pos x="199928" y="115764"/>
              </a:cxn>
              <a:cxn ang="0">
                <a:pos x="199928" y="111288"/>
              </a:cxn>
              <a:cxn ang="0">
                <a:pos x="197366" y="111288"/>
              </a:cxn>
              <a:cxn ang="0">
                <a:pos x="59002" y="89574"/>
              </a:cxn>
              <a:cxn ang="0">
                <a:pos x="55159" y="91492"/>
              </a:cxn>
              <a:cxn ang="0">
                <a:pos x="57080" y="100443"/>
              </a:cxn>
              <a:cxn ang="0">
                <a:pos x="76935" y="94689"/>
              </a:cxn>
              <a:cxn ang="0">
                <a:pos x="72452" y="94049"/>
              </a:cxn>
              <a:cxn ang="0">
                <a:pos x="59002" y="89574"/>
              </a:cxn>
              <a:cxn ang="0">
                <a:pos x="41069" y="73591"/>
              </a:cxn>
              <a:cxn ang="0">
                <a:pos x="42990" y="81902"/>
              </a:cxn>
              <a:cxn ang="0">
                <a:pos x="47473" y="81902"/>
              </a:cxn>
              <a:cxn ang="0">
                <a:pos x="48114" y="81902"/>
              </a:cxn>
              <a:cxn ang="0">
                <a:pos x="41069" y="73591"/>
              </a:cxn>
              <a:cxn ang="0">
                <a:pos x="203439" y="57812"/>
              </a:cxn>
              <a:cxn ang="0">
                <a:pos x="226178" y="63336"/>
              </a:cxn>
              <a:cxn ang="0">
                <a:pos x="250508" y="143895"/>
              </a:cxn>
              <a:cxn ang="0">
                <a:pos x="224897" y="163715"/>
              </a:cxn>
              <a:cxn ang="0">
                <a:pos x="239623" y="203355"/>
              </a:cxn>
              <a:cxn ang="0">
                <a:pos x="249868" y="231487"/>
              </a:cxn>
              <a:cxn ang="0">
                <a:pos x="314534" y="404114"/>
              </a:cxn>
              <a:cxn ang="0">
                <a:pos x="381121" y="404114"/>
              </a:cxn>
              <a:cxn ang="0">
                <a:pos x="368315" y="425212"/>
              </a:cxn>
              <a:cxn ang="0">
                <a:pos x="298527" y="425212"/>
              </a:cxn>
              <a:cxn ang="0">
                <a:pos x="240264" y="248110"/>
              </a:cxn>
              <a:cxn ang="0">
                <a:pos x="224897" y="252586"/>
              </a:cxn>
              <a:cxn ang="0">
                <a:pos x="196726" y="250029"/>
              </a:cxn>
              <a:cxn ang="0">
                <a:pos x="138463" y="427131"/>
              </a:cxn>
              <a:cxn ang="0">
                <a:pos x="111573" y="381097"/>
              </a:cxn>
              <a:cxn ang="0">
                <a:pos x="153189" y="290308"/>
              </a:cxn>
              <a:cxn ang="0">
                <a:pos x="152549" y="290308"/>
              </a:cxn>
              <a:cxn ang="0">
                <a:pos x="45625" y="422655"/>
              </a:cxn>
              <a:cxn ang="0">
                <a:pos x="7850" y="384933"/>
              </a:cxn>
              <a:cxn ang="0">
                <a:pos x="110292" y="257701"/>
              </a:cxn>
              <a:cxn ang="0">
                <a:pos x="110292" y="250029"/>
              </a:cxn>
              <a:cxn ang="0">
                <a:pos x="113493" y="209749"/>
              </a:cxn>
              <a:cxn ang="0">
                <a:pos x="98767" y="109370"/>
              </a:cxn>
              <a:cxn ang="0">
                <a:pos x="109011" y="99779"/>
              </a:cxn>
              <a:cxn ang="0">
                <a:pos x="127578" y="85713"/>
              </a:cxn>
              <a:cxn ang="0">
                <a:pos x="136542" y="78042"/>
              </a:cxn>
              <a:cxn ang="0">
                <a:pos x="203439" y="57812"/>
              </a:cxn>
              <a:cxn ang="0">
                <a:pos x="122408" y="45460"/>
              </a:cxn>
              <a:cxn ang="0">
                <a:pos x="78216" y="78705"/>
              </a:cxn>
              <a:cxn ang="0">
                <a:pos x="65406" y="87017"/>
              </a:cxn>
              <a:cxn ang="0">
                <a:pos x="73733" y="88935"/>
              </a:cxn>
              <a:cxn ang="0">
                <a:pos x="85261" y="88935"/>
              </a:cxn>
              <a:cxn ang="0">
                <a:pos x="86542" y="88295"/>
              </a:cxn>
              <a:cxn ang="0">
                <a:pos x="118566" y="65279"/>
              </a:cxn>
              <a:cxn ang="0">
                <a:pos x="121768" y="54410"/>
              </a:cxn>
              <a:cxn ang="0">
                <a:pos x="122408" y="45460"/>
              </a:cxn>
              <a:cxn ang="0">
                <a:pos x="133297" y="33312"/>
              </a:cxn>
              <a:cxn ang="0">
                <a:pos x="132016" y="34591"/>
              </a:cxn>
              <a:cxn ang="0">
                <a:pos x="127532" y="40344"/>
              </a:cxn>
              <a:cxn ang="0">
                <a:pos x="127532" y="55689"/>
              </a:cxn>
              <a:cxn ang="0">
                <a:pos x="126252" y="58885"/>
              </a:cxn>
              <a:cxn ang="0">
                <a:pos x="137780" y="46738"/>
              </a:cxn>
              <a:cxn ang="0">
                <a:pos x="139701" y="44181"/>
              </a:cxn>
              <a:cxn ang="0">
                <a:pos x="139061" y="35869"/>
              </a:cxn>
              <a:cxn ang="0">
                <a:pos x="133297" y="33312"/>
              </a:cxn>
              <a:cxn ang="0">
                <a:pos x="116644" y="26279"/>
              </a:cxn>
              <a:cxn ang="0">
                <a:pos x="47473" y="73591"/>
              </a:cxn>
              <a:cxn ang="0">
                <a:pos x="54518" y="80624"/>
              </a:cxn>
              <a:cxn ang="0">
                <a:pos x="71812" y="70394"/>
              </a:cxn>
              <a:cxn ang="0">
                <a:pos x="119206" y="33312"/>
              </a:cxn>
              <a:cxn ang="0">
                <a:pos x="118566" y="32033"/>
              </a:cxn>
              <a:cxn ang="0">
                <a:pos x="118566" y="29475"/>
              </a:cxn>
              <a:cxn ang="0">
                <a:pos x="116644" y="26279"/>
              </a:cxn>
              <a:cxn ang="0">
                <a:pos x="115364" y="15410"/>
              </a:cxn>
              <a:cxn ang="0">
                <a:pos x="121768" y="25000"/>
              </a:cxn>
              <a:cxn ang="0">
                <a:pos x="126252" y="23721"/>
              </a:cxn>
              <a:cxn ang="0">
                <a:pos x="124970" y="17328"/>
              </a:cxn>
              <a:cxn ang="0">
                <a:pos x="115364" y="15410"/>
              </a:cxn>
              <a:cxn ang="0">
                <a:pos x="88463" y="705"/>
              </a:cxn>
              <a:cxn ang="0">
                <a:pos x="105756" y="7738"/>
              </a:cxn>
              <a:cxn ang="0">
                <a:pos x="107037" y="6460"/>
              </a:cxn>
              <a:cxn ang="0">
                <a:pos x="133937" y="10935"/>
              </a:cxn>
              <a:cxn ang="0">
                <a:pos x="137140" y="23082"/>
              </a:cxn>
              <a:cxn ang="0">
                <a:pos x="148027" y="29475"/>
              </a:cxn>
              <a:cxn ang="0">
                <a:pos x="148027" y="50574"/>
              </a:cxn>
              <a:cxn ang="0">
                <a:pos x="146747" y="53131"/>
              </a:cxn>
              <a:cxn ang="0">
                <a:pos x="92307" y="97247"/>
              </a:cxn>
              <a:cxn ang="0">
                <a:pos x="57080" y="111312"/>
              </a:cxn>
              <a:cxn ang="0">
                <a:pos x="51316" y="108754"/>
              </a:cxn>
              <a:cxn ang="0">
                <a:pos x="44271" y="92771"/>
              </a:cxn>
              <a:cxn ang="0">
                <a:pos x="42990" y="92771"/>
              </a:cxn>
              <a:cxn ang="0">
                <a:pos x="37225" y="90852"/>
              </a:cxn>
              <a:cxn ang="0">
                <a:pos x="30821" y="66558"/>
              </a:cxn>
              <a:cxn ang="0">
                <a:pos x="35305" y="62721"/>
              </a:cxn>
              <a:cxn ang="0">
                <a:pos x="33383" y="39705"/>
              </a:cxn>
              <a:cxn ang="0">
                <a:pos x="88463" y="705"/>
              </a:cxn>
            </a:cxnLst>
            <a:pathLst>
              <a:path w="480349" h="574618">
                <a:moveTo>
                  <a:pt x="265677" y="544820"/>
                </a:moveTo>
                <a:lnTo>
                  <a:pt x="330195" y="544820"/>
                </a:lnTo>
                <a:lnTo>
                  <a:pt x="330195" y="574618"/>
                </a:lnTo>
                <a:lnTo>
                  <a:pt x="265677" y="574618"/>
                </a:lnTo>
                <a:close/>
                <a:moveTo>
                  <a:pt x="248753" y="140263"/>
                </a:moveTo>
                <a:cubicBezTo>
                  <a:pt x="248753" y="140263"/>
                  <a:pt x="239070" y="142681"/>
                  <a:pt x="238263" y="142681"/>
                </a:cubicBezTo>
                <a:cubicBezTo>
                  <a:pt x="235842" y="143486"/>
                  <a:pt x="232614" y="144292"/>
                  <a:pt x="230193" y="145904"/>
                </a:cubicBezTo>
                <a:cubicBezTo>
                  <a:pt x="238263" y="178137"/>
                  <a:pt x="242298" y="211175"/>
                  <a:pt x="243912" y="245020"/>
                </a:cubicBezTo>
                <a:cubicBezTo>
                  <a:pt x="258437" y="249049"/>
                  <a:pt x="272962" y="251466"/>
                  <a:pt x="282646" y="251466"/>
                </a:cubicBezTo>
                <a:lnTo>
                  <a:pt x="266506" y="201505"/>
                </a:lnTo>
                <a:cubicBezTo>
                  <a:pt x="253595" y="194253"/>
                  <a:pt x="248753" y="178942"/>
                  <a:pt x="251174" y="163632"/>
                </a:cubicBezTo>
                <a:cubicBezTo>
                  <a:pt x="251174" y="161214"/>
                  <a:pt x="251981" y="159603"/>
                  <a:pt x="251981" y="157185"/>
                </a:cubicBezTo>
                <a:lnTo>
                  <a:pt x="247946" y="145904"/>
                </a:lnTo>
                <a:lnTo>
                  <a:pt x="251981" y="145904"/>
                </a:lnTo>
                <a:cubicBezTo>
                  <a:pt x="251981" y="144292"/>
                  <a:pt x="251981" y="142681"/>
                  <a:pt x="251981" y="140263"/>
                </a:cubicBezTo>
                <a:cubicBezTo>
                  <a:pt x="251174" y="140263"/>
                  <a:pt x="249560" y="140263"/>
                  <a:pt x="248753" y="140263"/>
                </a:cubicBezTo>
                <a:close/>
                <a:moveTo>
                  <a:pt x="74364" y="112896"/>
                </a:moveTo>
                <a:cubicBezTo>
                  <a:pt x="72750" y="113702"/>
                  <a:pt x="71135" y="114507"/>
                  <a:pt x="69521" y="115313"/>
                </a:cubicBezTo>
                <a:cubicBezTo>
                  <a:pt x="69521" y="119342"/>
                  <a:pt x="69521" y="124177"/>
                  <a:pt x="71942" y="126595"/>
                </a:cubicBezTo>
                <a:cubicBezTo>
                  <a:pt x="73557" y="126595"/>
                  <a:pt x="79207" y="129012"/>
                  <a:pt x="96966" y="119342"/>
                </a:cubicBezTo>
                <a:cubicBezTo>
                  <a:pt x="95352" y="119342"/>
                  <a:pt x="92930" y="119342"/>
                  <a:pt x="91316" y="118536"/>
                </a:cubicBezTo>
                <a:cubicBezTo>
                  <a:pt x="85665" y="117731"/>
                  <a:pt x="80015" y="116119"/>
                  <a:pt x="74364" y="112896"/>
                </a:cubicBezTo>
                <a:close/>
                <a:moveTo>
                  <a:pt x="51762" y="92751"/>
                </a:moveTo>
                <a:cubicBezTo>
                  <a:pt x="51762" y="96780"/>
                  <a:pt x="51762" y="101615"/>
                  <a:pt x="54183" y="103226"/>
                </a:cubicBezTo>
                <a:cubicBezTo>
                  <a:pt x="54991" y="103226"/>
                  <a:pt x="56605" y="104032"/>
                  <a:pt x="59834" y="103226"/>
                </a:cubicBezTo>
                <a:cubicBezTo>
                  <a:pt x="59834" y="103226"/>
                  <a:pt x="59834" y="103226"/>
                  <a:pt x="60641" y="103226"/>
                </a:cubicBezTo>
                <a:cubicBezTo>
                  <a:pt x="57412" y="100003"/>
                  <a:pt x="54183" y="96780"/>
                  <a:pt x="51762" y="92751"/>
                </a:cubicBezTo>
                <a:close/>
                <a:moveTo>
                  <a:pt x="256407" y="72864"/>
                </a:moveTo>
                <a:cubicBezTo>
                  <a:pt x="266153" y="73279"/>
                  <a:pt x="275786" y="75395"/>
                  <a:pt x="285066" y="79827"/>
                </a:cubicBezTo>
                <a:cubicBezTo>
                  <a:pt x="323800" y="98361"/>
                  <a:pt x="321379" y="145904"/>
                  <a:pt x="315731" y="181360"/>
                </a:cubicBezTo>
                <a:cubicBezTo>
                  <a:pt x="313310" y="196670"/>
                  <a:pt x="297978" y="206340"/>
                  <a:pt x="283452" y="206340"/>
                </a:cubicBezTo>
                <a:lnTo>
                  <a:pt x="302012" y="256301"/>
                </a:lnTo>
                <a:cubicBezTo>
                  <a:pt x="313310" y="263553"/>
                  <a:pt x="318151" y="278864"/>
                  <a:pt x="314924" y="291757"/>
                </a:cubicBezTo>
                <a:lnTo>
                  <a:pt x="396426" y="509328"/>
                </a:lnTo>
                <a:lnTo>
                  <a:pt x="480349" y="509328"/>
                </a:lnTo>
                <a:lnTo>
                  <a:pt x="464210" y="535920"/>
                </a:lnTo>
                <a:lnTo>
                  <a:pt x="376252" y="535920"/>
                </a:lnTo>
                <a:lnTo>
                  <a:pt x="302819" y="312708"/>
                </a:lnTo>
                <a:cubicBezTo>
                  <a:pt x="297978" y="315932"/>
                  <a:pt x="291522" y="318349"/>
                  <a:pt x="283452" y="318349"/>
                </a:cubicBezTo>
                <a:cubicBezTo>
                  <a:pt x="272155" y="318349"/>
                  <a:pt x="260051" y="317543"/>
                  <a:pt x="247946" y="315126"/>
                </a:cubicBezTo>
                <a:cubicBezTo>
                  <a:pt x="281032" y="398931"/>
                  <a:pt x="252788" y="480319"/>
                  <a:pt x="174514" y="538338"/>
                </a:cubicBezTo>
                <a:cubicBezTo>
                  <a:pt x="139815" y="564124"/>
                  <a:pt x="105923" y="505299"/>
                  <a:pt x="140622" y="480319"/>
                </a:cubicBezTo>
                <a:cubicBezTo>
                  <a:pt x="182583" y="448892"/>
                  <a:pt x="200336" y="409407"/>
                  <a:pt x="193074" y="365892"/>
                </a:cubicBezTo>
                <a:lnTo>
                  <a:pt x="192267" y="365892"/>
                </a:lnTo>
                <a:cubicBezTo>
                  <a:pt x="147884" y="422300"/>
                  <a:pt x="107537" y="481930"/>
                  <a:pt x="57505" y="532697"/>
                </a:cubicBezTo>
                <a:cubicBezTo>
                  <a:pt x="26841" y="564124"/>
                  <a:pt x="-20769" y="516580"/>
                  <a:pt x="9895" y="485154"/>
                </a:cubicBezTo>
                <a:cubicBezTo>
                  <a:pt x="57505" y="435999"/>
                  <a:pt x="97046" y="379591"/>
                  <a:pt x="139008" y="324796"/>
                </a:cubicBezTo>
                <a:cubicBezTo>
                  <a:pt x="139008" y="321572"/>
                  <a:pt x="139008" y="318349"/>
                  <a:pt x="139008" y="315126"/>
                </a:cubicBezTo>
                <a:cubicBezTo>
                  <a:pt x="141429" y="298204"/>
                  <a:pt x="142235" y="281281"/>
                  <a:pt x="143042" y="264359"/>
                </a:cubicBezTo>
                <a:cubicBezTo>
                  <a:pt x="106730" y="232126"/>
                  <a:pt x="89784" y="187001"/>
                  <a:pt x="124483" y="137846"/>
                </a:cubicBezTo>
                <a:cubicBezTo>
                  <a:pt x="127710" y="132205"/>
                  <a:pt x="132552" y="128176"/>
                  <a:pt x="137394" y="125758"/>
                </a:cubicBezTo>
                <a:cubicBezTo>
                  <a:pt x="143042" y="117700"/>
                  <a:pt x="151919" y="111254"/>
                  <a:pt x="160795" y="108030"/>
                </a:cubicBezTo>
                <a:cubicBezTo>
                  <a:pt x="164023" y="104001"/>
                  <a:pt x="167251" y="101584"/>
                  <a:pt x="172093" y="98361"/>
                </a:cubicBezTo>
                <a:cubicBezTo>
                  <a:pt x="196907" y="85669"/>
                  <a:pt x="227167" y="71617"/>
                  <a:pt x="256407" y="72864"/>
                </a:cubicBezTo>
                <a:close/>
                <a:moveTo>
                  <a:pt x="154279" y="57296"/>
                </a:moveTo>
                <a:cubicBezTo>
                  <a:pt x="145400" y="65354"/>
                  <a:pt x="130063" y="78246"/>
                  <a:pt x="98581" y="99197"/>
                </a:cubicBezTo>
                <a:cubicBezTo>
                  <a:pt x="92930" y="103226"/>
                  <a:pt x="87280" y="106449"/>
                  <a:pt x="82436" y="109673"/>
                </a:cubicBezTo>
                <a:cubicBezTo>
                  <a:pt x="85665" y="110478"/>
                  <a:pt x="88894" y="111284"/>
                  <a:pt x="92930" y="112090"/>
                </a:cubicBezTo>
                <a:cubicBezTo>
                  <a:pt x="97774" y="112896"/>
                  <a:pt x="102617" y="112896"/>
                  <a:pt x="107460" y="112090"/>
                </a:cubicBezTo>
                <a:cubicBezTo>
                  <a:pt x="108267" y="112090"/>
                  <a:pt x="108267" y="112090"/>
                  <a:pt x="109075" y="111284"/>
                </a:cubicBezTo>
                <a:cubicBezTo>
                  <a:pt x="127641" y="99197"/>
                  <a:pt x="140556" y="89528"/>
                  <a:pt x="149436" y="82275"/>
                </a:cubicBezTo>
                <a:cubicBezTo>
                  <a:pt x="151050" y="78246"/>
                  <a:pt x="152665" y="73412"/>
                  <a:pt x="153472" y="68577"/>
                </a:cubicBezTo>
                <a:cubicBezTo>
                  <a:pt x="154279" y="64548"/>
                  <a:pt x="154279" y="61325"/>
                  <a:pt x="154279" y="57296"/>
                </a:cubicBezTo>
                <a:close/>
                <a:moveTo>
                  <a:pt x="168002" y="41985"/>
                </a:moveTo>
                <a:cubicBezTo>
                  <a:pt x="167195" y="42791"/>
                  <a:pt x="167195" y="42791"/>
                  <a:pt x="166388" y="43597"/>
                </a:cubicBezTo>
                <a:cubicBezTo>
                  <a:pt x="164773" y="46014"/>
                  <a:pt x="163159" y="48432"/>
                  <a:pt x="160737" y="50849"/>
                </a:cubicBezTo>
                <a:cubicBezTo>
                  <a:pt x="161544" y="57296"/>
                  <a:pt x="161544" y="63742"/>
                  <a:pt x="160737" y="70188"/>
                </a:cubicBezTo>
                <a:cubicBezTo>
                  <a:pt x="159930" y="70994"/>
                  <a:pt x="159930" y="72606"/>
                  <a:pt x="159123" y="74217"/>
                </a:cubicBezTo>
                <a:cubicBezTo>
                  <a:pt x="168002" y="66159"/>
                  <a:pt x="171231" y="62130"/>
                  <a:pt x="173653" y="58907"/>
                </a:cubicBezTo>
                <a:cubicBezTo>
                  <a:pt x="174460" y="57296"/>
                  <a:pt x="175267" y="56490"/>
                  <a:pt x="176074" y="55684"/>
                </a:cubicBezTo>
                <a:cubicBezTo>
                  <a:pt x="177689" y="53267"/>
                  <a:pt x="177689" y="48432"/>
                  <a:pt x="175267" y="45208"/>
                </a:cubicBezTo>
                <a:cubicBezTo>
                  <a:pt x="173653" y="42791"/>
                  <a:pt x="171231" y="41985"/>
                  <a:pt x="168002" y="41985"/>
                </a:cubicBezTo>
                <a:close/>
                <a:moveTo>
                  <a:pt x="147014" y="33121"/>
                </a:moveTo>
                <a:lnTo>
                  <a:pt x="59834" y="92751"/>
                </a:lnTo>
                <a:cubicBezTo>
                  <a:pt x="62256" y="95974"/>
                  <a:pt x="65485" y="98391"/>
                  <a:pt x="68713" y="101615"/>
                </a:cubicBezTo>
                <a:cubicBezTo>
                  <a:pt x="73557" y="99197"/>
                  <a:pt x="80822" y="95168"/>
                  <a:pt x="90509" y="88722"/>
                </a:cubicBezTo>
                <a:cubicBezTo>
                  <a:pt x="130063" y="61325"/>
                  <a:pt x="143785" y="49237"/>
                  <a:pt x="150243" y="41985"/>
                </a:cubicBezTo>
                <a:cubicBezTo>
                  <a:pt x="150243" y="41985"/>
                  <a:pt x="149436" y="41179"/>
                  <a:pt x="149436" y="40374"/>
                </a:cubicBezTo>
                <a:cubicBezTo>
                  <a:pt x="148629" y="39568"/>
                  <a:pt x="148629" y="37956"/>
                  <a:pt x="149436" y="37150"/>
                </a:cubicBezTo>
                <a:cubicBezTo>
                  <a:pt x="148629" y="35539"/>
                  <a:pt x="147822" y="34733"/>
                  <a:pt x="147014" y="33121"/>
                </a:cubicBezTo>
                <a:close/>
                <a:moveTo>
                  <a:pt x="145400" y="19423"/>
                </a:moveTo>
                <a:cubicBezTo>
                  <a:pt x="148629" y="22646"/>
                  <a:pt x="151050" y="27481"/>
                  <a:pt x="153472" y="31510"/>
                </a:cubicBezTo>
                <a:cubicBezTo>
                  <a:pt x="155894" y="30704"/>
                  <a:pt x="157508" y="29898"/>
                  <a:pt x="159123" y="29898"/>
                </a:cubicBezTo>
                <a:cubicBezTo>
                  <a:pt x="159930" y="27481"/>
                  <a:pt x="159123" y="24258"/>
                  <a:pt x="157508" y="21840"/>
                </a:cubicBezTo>
                <a:cubicBezTo>
                  <a:pt x="155087" y="18617"/>
                  <a:pt x="149436" y="18617"/>
                  <a:pt x="145400" y="19423"/>
                </a:cubicBezTo>
                <a:close/>
                <a:moveTo>
                  <a:pt x="111496" y="889"/>
                </a:moveTo>
                <a:cubicBezTo>
                  <a:pt x="119569" y="2501"/>
                  <a:pt x="126834" y="4918"/>
                  <a:pt x="133291" y="9753"/>
                </a:cubicBezTo>
                <a:cubicBezTo>
                  <a:pt x="134099" y="8947"/>
                  <a:pt x="134906" y="8947"/>
                  <a:pt x="134906" y="8142"/>
                </a:cubicBezTo>
                <a:cubicBezTo>
                  <a:pt x="155087" y="84"/>
                  <a:pt x="165580" y="9753"/>
                  <a:pt x="168809" y="13782"/>
                </a:cubicBezTo>
                <a:cubicBezTo>
                  <a:pt x="172038" y="18617"/>
                  <a:pt x="172846" y="23452"/>
                  <a:pt x="172846" y="29092"/>
                </a:cubicBezTo>
                <a:cubicBezTo>
                  <a:pt x="180111" y="30704"/>
                  <a:pt x="184147" y="34733"/>
                  <a:pt x="186568" y="37150"/>
                </a:cubicBezTo>
                <a:cubicBezTo>
                  <a:pt x="192219" y="45208"/>
                  <a:pt x="192219" y="56490"/>
                  <a:pt x="186568" y="63742"/>
                </a:cubicBezTo>
                <a:cubicBezTo>
                  <a:pt x="185761" y="64548"/>
                  <a:pt x="185761" y="66159"/>
                  <a:pt x="184954" y="66965"/>
                </a:cubicBezTo>
                <a:cubicBezTo>
                  <a:pt x="178496" y="75023"/>
                  <a:pt x="171231" y="84693"/>
                  <a:pt x="116340" y="122566"/>
                </a:cubicBezTo>
                <a:cubicBezTo>
                  <a:pt x="96966" y="136264"/>
                  <a:pt x="82436" y="141905"/>
                  <a:pt x="71942" y="140293"/>
                </a:cubicBezTo>
                <a:cubicBezTo>
                  <a:pt x="69521" y="139487"/>
                  <a:pt x="67099" y="138682"/>
                  <a:pt x="64677" y="137070"/>
                </a:cubicBezTo>
                <a:cubicBezTo>
                  <a:pt x="57412" y="132235"/>
                  <a:pt x="55798" y="124177"/>
                  <a:pt x="55798" y="116925"/>
                </a:cubicBezTo>
                <a:cubicBezTo>
                  <a:pt x="55798" y="116925"/>
                  <a:pt x="54991" y="116925"/>
                  <a:pt x="54183" y="116925"/>
                </a:cubicBezTo>
                <a:cubicBezTo>
                  <a:pt x="51762" y="116925"/>
                  <a:pt x="48533" y="115313"/>
                  <a:pt x="46918" y="114507"/>
                </a:cubicBezTo>
                <a:cubicBezTo>
                  <a:pt x="34810" y="105644"/>
                  <a:pt x="38846" y="86304"/>
                  <a:pt x="38846" y="83887"/>
                </a:cubicBezTo>
                <a:cubicBezTo>
                  <a:pt x="39653" y="81470"/>
                  <a:pt x="42075" y="79052"/>
                  <a:pt x="44497" y="79052"/>
                </a:cubicBezTo>
                <a:cubicBezTo>
                  <a:pt x="42075" y="70188"/>
                  <a:pt x="40461" y="59713"/>
                  <a:pt x="42075" y="50043"/>
                </a:cubicBezTo>
                <a:cubicBezTo>
                  <a:pt x="47726" y="17005"/>
                  <a:pt x="79207" y="-4751"/>
                  <a:pt x="111496" y="889"/>
                </a:cubicBezTo>
                <a:close/>
              </a:path>
            </a:pathLst>
          </a:custGeom>
          <a:solidFill>
            <a:srgbClr val="FFFFFF"/>
          </a:solidFill>
          <a:ln w="9525">
            <a:noFill/>
          </a:ln>
        </p:spPr>
        <p:txBody>
          <a:bodyPr/>
          <a:p>
            <a:endParaRPr lang="zh-CN" altLang="en-US"/>
          </a:p>
        </p:txBody>
      </p:sp>
      <p:sp>
        <p:nvSpPr>
          <p:cNvPr id="87055" name="任意多边形 53"/>
          <p:cNvSpPr/>
          <p:nvPr>
            <p:custDataLst>
              <p:tags r:id="rId11"/>
            </p:custDataLst>
          </p:nvPr>
        </p:nvSpPr>
        <p:spPr>
          <a:xfrm>
            <a:off x="6880543" y="3362643"/>
            <a:ext cx="358775" cy="455612"/>
          </a:xfrm>
          <a:custGeom>
            <a:avLst/>
            <a:gdLst/>
            <a:ahLst/>
            <a:cxnLst>
              <a:cxn ang="0">
                <a:pos x="57188" y="182221"/>
              </a:cxn>
              <a:cxn ang="0">
                <a:pos x="64034" y="189040"/>
              </a:cxn>
              <a:cxn ang="0">
                <a:pos x="57188" y="195860"/>
              </a:cxn>
              <a:cxn ang="0">
                <a:pos x="50343" y="189040"/>
              </a:cxn>
              <a:cxn ang="0">
                <a:pos x="57188" y="182221"/>
              </a:cxn>
              <a:cxn ang="0">
                <a:pos x="46378" y="168583"/>
              </a:cxn>
              <a:cxn ang="0">
                <a:pos x="53198" y="175402"/>
              </a:cxn>
              <a:cxn ang="0">
                <a:pos x="46378" y="182221"/>
              </a:cxn>
              <a:cxn ang="0">
                <a:pos x="39559" y="175402"/>
              </a:cxn>
              <a:cxn ang="0">
                <a:pos x="46378" y="168583"/>
              </a:cxn>
              <a:cxn ang="0">
                <a:pos x="40283" y="162829"/>
              </a:cxn>
              <a:cxn ang="0">
                <a:pos x="11818" y="183362"/>
              </a:cxn>
              <a:cxn ang="0">
                <a:pos x="13429" y="206269"/>
              </a:cxn>
              <a:cxn ang="0">
                <a:pos x="30770" y="221286"/>
              </a:cxn>
              <a:cxn ang="0">
                <a:pos x="40283" y="222895"/>
              </a:cxn>
              <a:cxn ang="0">
                <a:pos x="68750" y="202362"/>
              </a:cxn>
              <a:cxn ang="0">
                <a:pos x="66678" y="178611"/>
              </a:cxn>
              <a:cxn ang="0">
                <a:pos x="63993" y="179147"/>
              </a:cxn>
              <a:cxn ang="0">
                <a:pos x="57164" y="172329"/>
              </a:cxn>
              <a:cxn ang="0">
                <a:pos x="58161" y="168805"/>
              </a:cxn>
              <a:cxn ang="0">
                <a:pos x="49798" y="164438"/>
              </a:cxn>
              <a:cxn ang="0">
                <a:pos x="40283" y="162829"/>
              </a:cxn>
              <a:cxn ang="0">
                <a:pos x="231174" y="74796"/>
              </a:cxn>
              <a:cxn ang="0">
                <a:pos x="308527" y="113184"/>
              </a:cxn>
              <a:cxn ang="0">
                <a:pos x="351342" y="190947"/>
              </a:cxn>
              <a:cxn ang="0">
                <a:pos x="352109" y="192249"/>
              </a:cxn>
              <a:cxn ang="0">
                <a:pos x="354411" y="200370"/>
              </a:cxn>
              <a:cxn ang="0">
                <a:pos x="358631" y="269092"/>
              </a:cxn>
              <a:cxn ang="0">
                <a:pos x="339602" y="290544"/>
              </a:cxn>
              <a:cxn ang="0">
                <a:pos x="318272" y="272770"/>
              </a:cxn>
              <a:cxn ang="0">
                <a:pos x="310676" y="210177"/>
              </a:cxn>
              <a:cxn ang="0">
                <a:pos x="284971" y="170721"/>
              </a:cxn>
              <a:cxn ang="0">
                <a:pos x="273309" y="185430"/>
              </a:cxn>
              <a:cxn ang="0">
                <a:pos x="260034" y="245726"/>
              </a:cxn>
              <a:cxn ang="0">
                <a:pos x="289805" y="338582"/>
              </a:cxn>
              <a:cxn ang="0">
                <a:pos x="290342" y="340190"/>
              </a:cxn>
              <a:cxn ang="0">
                <a:pos x="290956" y="352525"/>
              </a:cxn>
              <a:cxn ang="0">
                <a:pos x="272848" y="435498"/>
              </a:cxn>
              <a:cxn ang="0">
                <a:pos x="243921" y="454115"/>
              </a:cxn>
              <a:cxn ang="0">
                <a:pos x="225046" y="426610"/>
              </a:cxn>
              <a:cxn ang="0">
                <a:pos x="237016" y="350686"/>
              </a:cxn>
              <a:cxn ang="0">
                <a:pos x="215378" y="296750"/>
              </a:cxn>
              <a:cxn ang="0">
                <a:pos x="202718" y="353368"/>
              </a:cxn>
              <a:cxn ang="0">
                <a:pos x="202258" y="355360"/>
              </a:cxn>
              <a:cxn ang="0">
                <a:pos x="200493" y="360263"/>
              </a:cxn>
              <a:cxn ang="0">
                <a:pos x="158215" y="442699"/>
              </a:cxn>
              <a:cxn ang="0">
                <a:pos x="125452" y="453272"/>
              </a:cxn>
              <a:cxn ang="0">
                <a:pos x="114327" y="421707"/>
              </a:cxn>
              <a:cxn ang="0">
                <a:pos x="150389" y="341339"/>
              </a:cxn>
              <a:cxn ang="0">
                <a:pos x="159904" y="266871"/>
              </a:cxn>
              <a:cxn ang="0">
                <a:pos x="182155" y="138236"/>
              </a:cxn>
              <a:cxn ang="0">
                <a:pos x="87625" y="173632"/>
              </a:cxn>
              <a:cxn ang="0">
                <a:pos x="75502" y="173325"/>
              </a:cxn>
              <a:cxn ang="0">
                <a:pos x="78495" y="205579"/>
              </a:cxn>
              <a:cxn ang="0">
                <a:pos x="40283" y="233084"/>
              </a:cxn>
              <a:cxn ang="0">
                <a:pos x="27547" y="231016"/>
              </a:cxn>
              <a:cxn ang="0">
                <a:pos x="4222" y="210790"/>
              </a:cxn>
              <a:cxn ang="0">
                <a:pos x="2073" y="180144"/>
              </a:cxn>
              <a:cxn ang="0">
                <a:pos x="40283" y="152639"/>
              </a:cxn>
              <a:cxn ang="0">
                <a:pos x="53021" y="154708"/>
              </a:cxn>
              <a:cxn ang="0">
                <a:pos x="65988" y="161909"/>
              </a:cxn>
              <a:cxn ang="0">
                <a:pos x="74275" y="144059"/>
              </a:cxn>
              <a:cxn ang="0">
                <a:pos x="203332" y="75796"/>
              </a:cxn>
              <a:cxn ang="0">
                <a:pos x="231174" y="74796"/>
              </a:cxn>
              <a:cxn ang="0">
                <a:pos x="299430" y="303"/>
              </a:cxn>
              <a:cxn ang="0">
                <a:pos x="338192" y="49267"/>
              </a:cxn>
              <a:cxn ang="0">
                <a:pos x="289144" y="88040"/>
              </a:cxn>
              <a:cxn ang="0">
                <a:pos x="250305" y="39000"/>
              </a:cxn>
              <a:cxn ang="0">
                <a:pos x="299430" y="303"/>
              </a:cxn>
            </a:cxnLst>
            <a:pathLst>
              <a:path w="478788" h="608602">
                <a:moveTo>
                  <a:pt x="76341" y="243247"/>
                </a:moveTo>
                <a:cubicBezTo>
                  <a:pt x="81388" y="243247"/>
                  <a:pt x="85479" y="247323"/>
                  <a:pt x="85479" y="252350"/>
                </a:cubicBezTo>
                <a:cubicBezTo>
                  <a:pt x="85479" y="257377"/>
                  <a:pt x="81388" y="261453"/>
                  <a:pt x="76341" y="261453"/>
                </a:cubicBezTo>
                <a:cubicBezTo>
                  <a:pt x="71294" y="261453"/>
                  <a:pt x="67203" y="257377"/>
                  <a:pt x="67203" y="252350"/>
                </a:cubicBezTo>
                <a:cubicBezTo>
                  <a:pt x="67203" y="247323"/>
                  <a:pt x="71294" y="243247"/>
                  <a:pt x="76341" y="243247"/>
                </a:cubicBezTo>
                <a:close/>
                <a:moveTo>
                  <a:pt x="61911" y="225041"/>
                </a:moveTo>
                <a:cubicBezTo>
                  <a:pt x="66938" y="225041"/>
                  <a:pt x="71014" y="229117"/>
                  <a:pt x="71014" y="234144"/>
                </a:cubicBezTo>
                <a:cubicBezTo>
                  <a:pt x="71014" y="239171"/>
                  <a:pt x="66938" y="243247"/>
                  <a:pt x="61911" y="243247"/>
                </a:cubicBezTo>
                <a:cubicBezTo>
                  <a:pt x="56884" y="243247"/>
                  <a:pt x="52808" y="239171"/>
                  <a:pt x="52808" y="234144"/>
                </a:cubicBezTo>
                <a:cubicBezTo>
                  <a:pt x="52808" y="229117"/>
                  <a:pt x="56884" y="225041"/>
                  <a:pt x="61911" y="225041"/>
                </a:cubicBezTo>
                <a:close/>
                <a:moveTo>
                  <a:pt x="53775" y="217361"/>
                </a:moveTo>
                <a:cubicBezTo>
                  <a:pt x="36465" y="217361"/>
                  <a:pt x="21204" y="228406"/>
                  <a:pt x="15776" y="244770"/>
                </a:cubicBezTo>
                <a:cubicBezTo>
                  <a:pt x="12396" y="254895"/>
                  <a:pt x="13113" y="265735"/>
                  <a:pt x="17927" y="275349"/>
                </a:cubicBezTo>
                <a:cubicBezTo>
                  <a:pt x="22638" y="284860"/>
                  <a:pt x="30935" y="292019"/>
                  <a:pt x="41075" y="295394"/>
                </a:cubicBezTo>
                <a:cubicBezTo>
                  <a:pt x="45172" y="296826"/>
                  <a:pt x="49473" y="297542"/>
                  <a:pt x="53775" y="297542"/>
                </a:cubicBezTo>
                <a:cubicBezTo>
                  <a:pt x="71085" y="297542"/>
                  <a:pt x="86346" y="286496"/>
                  <a:pt x="91775" y="270133"/>
                </a:cubicBezTo>
                <a:cubicBezTo>
                  <a:pt x="95462" y="259190"/>
                  <a:pt x="94131" y="247838"/>
                  <a:pt x="89009" y="238428"/>
                </a:cubicBezTo>
                <a:cubicBezTo>
                  <a:pt x="87883" y="238838"/>
                  <a:pt x="86654" y="239144"/>
                  <a:pt x="85425" y="239144"/>
                </a:cubicBezTo>
                <a:cubicBezTo>
                  <a:pt x="80406" y="239144"/>
                  <a:pt x="76309" y="235054"/>
                  <a:pt x="76309" y="230042"/>
                </a:cubicBezTo>
                <a:cubicBezTo>
                  <a:pt x="76309" y="228304"/>
                  <a:pt x="76821" y="226667"/>
                  <a:pt x="77640" y="225338"/>
                </a:cubicBezTo>
                <a:cubicBezTo>
                  <a:pt x="74363" y="222883"/>
                  <a:pt x="70573" y="220838"/>
                  <a:pt x="66476" y="219508"/>
                </a:cubicBezTo>
                <a:cubicBezTo>
                  <a:pt x="62379" y="218076"/>
                  <a:pt x="58077" y="217361"/>
                  <a:pt x="53775" y="217361"/>
                </a:cubicBezTo>
                <a:close/>
                <a:moveTo>
                  <a:pt x="308594" y="99846"/>
                </a:moveTo>
                <a:cubicBezTo>
                  <a:pt x="351281" y="107464"/>
                  <a:pt x="404324" y="137589"/>
                  <a:pt x="411853" y="151089"/>
                </a:cubicBezTo>
                <a:cubicBezTo>
                  <a:pt x="412262" y="151805"/>
                  <a:pt x="469006" y="254895"/>
                  <a:pt x="469006" y="254895"/>
                </a:cubicBezTo>
                <a:lnTo>
                  <a:pt x="470030" y="256633"/>
                </a:lnTo>
                <a:cubicBezTo>
                  <a:pt x="471874" y="260008"/>
                  <a:pt x="472898" y="263792"/>
                  <a:pt x="473103" y="267474"/>
                </a:cubicBezTo>
                <a:lnTo>
                  <a:pt x="478736" y="359211"/>
                </a:lnTo>
                <a:cubicBezTo>
                  <a:pt x="479658" y="374041"/>
                  <a:pt x="468289" y="386927"/>
                  <a:pt x="453335" y="387847"/>
                </a:cubicBezTo>
                <a:cubicBezTo>
                  <a:pt x="438995" y="388666"/>
                  <a:pt x="426602" y="378132"/>
                  <a:pt x="424861" y="364120"/>
                </a:cubicBezTo>
                <a:lnTo>
                  <a:pt x="414721" y="280565"/>
                </a:lnTo>
                <a:lnTo>
                  <a:pt x="380408" y="227895"/>
                </a:lnTo>
                <a:cubicBezTo>
                  <a:pt x="375287" y="233519"/>
                  <a:pt x="369858" y="240065"/>
                  <a:pt x="364840" y="247531"/>
                </a:cubicBezTo>
                <a:cubicBezTo>
                  <a:pt x="346403" y="274531"/>
                  <a:pt x="340565" y="300917"/>
                  <a:pt x="347120" y="328019"/>
                </a:cubicBezTo>
                <a:lnTo>
                  <a:pt x="386861" y="451972"/>
                </a:lnTo>
                <a:lnTo>
                  <a:pt x="387578" y="454119"/>
                </a:lnTo>
                <a:cubicBezTo>
                  <a:pt x="389319" y="459642"/>
                  <a:pt x="389422" y="465369"/>
                  <a:pt x="388397" y="470585"/>
                </a:cubicBezTo>
                <a:lnTo>
                  <a:pt x="364225" y="581345"/>
                </a:lnTo>
                <a:cubicBezTo>
                  <a:pt x="360435" y="598936"/>
                  <a:pt x="343126" y="609981"/>
                  <a:pt x="325611" y="606197"/>
                </a:cubicBezTo>
                <a:cubicBezTo>
                  <a:pt x="308711" y="602515"/>
                  <a:pt x="297751" y="586254"/>
                  <a:pt x="300414" y="569481"/>
                </a:cubicBezTo>
                <a:lnTo>
                  <a:pt x="316393" y="468130"/>
                </a:lnTo>
                <a:lnTo>
                  <a:pt x="287509" y="396131"/>
                </a:lnTo>
                <a:lnTo>
                  <a:pt x="270609" y="471710"/>
                </a:lnTo>
                <a:lnTo>
                  <a:pt x="269994" y="474369"/>
                </a:lnTo>
                <a:cubicBezTo>
                  <a:pt x="269482" y="476721"/>
                  <a:pt x="268663" y="478971"/>
                  <a:pt x="267638" y="480914"/>
                </a:cubicBezTo>
                <a:lnTo>
                  <a:pt x="211202" y="590958"/>
                </a:lnTo>
                <a:cubicBezTo>
                  <a:pt x="203111" y="606913"/>
                  <a:pt x="183445" y="613151"/>
                  <a:pt x="167467" y="605072"/>
                </a:cubicBezTo>
                <a:cubicBezTo>
                  <a:pt x="152103" y="597095"/>
                  <a:pt x="145650" y="578481"/>
                  <a:pt x="152615" y="562936"/>
                </a:cubicBezTo>
                <a:lnTo>
                  <a:pt x="200755" y="455653"/>
                </a:lnTo>
                <a:lnTo>
                  <a:pt x="213456" y="356246"/>
                </a:lnTo>
                <a:cubicBezTo>
                  <a:pt x="200243" y="297644"/>
                  <a:pt x="210383" y="238940"/>
                  <a:pt x="243159" y="184531"/>
                </a:cubicBezTo>
                <a:lnTo>
                  <a:pt x="116971" y="231781"/>
                </a:lnTo>
                <a:cubicBezTo>
                  <a:pt x="111441" y="233826"/>
                  <a:pt x="105705" y="233519"/>
                  <a:pt x="100788" y="231372"/>
                </a:cubicBezTo>
                <a:cubicBezTo>
                  <a:pt x="107753" y="244156"/>
                  <a:pt x="109699" y="259599"/>
                  <a:pt x="104783" y="274428"/>
                </a:cubicBezTo>
                <a:cubicBezTo>
                  <a:pt x="97408" y="296417"/>
                  <a:pt x="76923" y="311144"/>
                  <a:pt x="53775" y="311144"/>
                </a:cubicBezTo>
                <a:cubicBezTo>
                  <a:pt x="48040" y="311144"/>
                  <a:pt x="42304" y="310223"/>
                  <a:pt x="36773" y="308383"/>
                </a:cubicBezTo>
                <a:cubicBezTo>
                  <a:pt x="23150" y="303780"/>
                  <a:pt x="12088" y="294269"/>
                  <a:pt x="5636" y="281383"/>
                </a:cubicBezTo>
                <a:cubicBezTo>
                  <a:pt x="-715" y="268599"/>
                  <a:pt x="-1739" y="254076"/>
                  <a:pt x="2768" y="240474"/>
                </a:cubicBezTo>
                <a:cubicBezTo>
                  <a:pt x="10142" y="218486"/>
                  <a:pt x="30627" y="203758"/>
                  <a:pt x="53775" y="203758"/>
                </a:cubicBezTo>
                <a:cubicBezTo>
                  <a:pt x="59511" y="203758"/>
                  <a:pt x="65247" y="204679"/>
                  <a:pt x="70778" y="206520"/>
                </a:cubicBezTo>
                <a:cubicBezTo>
                  <a:pt x="77333" y="208770"/>
                  <a:pt x="83069" y="212042"/>
                  <a:pt x="88088" y="216133"/>
                </a:cubicBezTo>
                <a:cubicBezTo>
                  <a:pt x="85937" y="206622"/>
                  <a:pt x="90443" y="196804"/>
                  <a:pt x="99150" y="192304"/>
                </a:cubicBezTo>
                <a:lnTo>
                  <a:pt x="271428" y="101180"/>
                </a:lnTo>
                <a:cubicBezTo>
                  <a:pt x="281286" y="97268"/>
                  <a:pt x="294365" y="97307"/>
                  <a:pt x="308594" y="99846"/>
                </a:cubicBezTo>
                <a:close/>
                <a:moveTo>
                  <a:pt x="399709" y="405"/>
                </a:moveTo>
                <a:cubicBezTo>
                  <a:pt x="432087" y="4190"/>
                  <a:pt x="455243" y="33444"/>
                  <a:pt x="451452" y="65767"/>
                </a:cubicBezTo>
                <a:cubicBezTo>
                  <a:pt x="447661" y="98090"/>
                  <a:pt x="418357" y="121310"/>
                  <a:pt x="385979" y="117525"/>
                </a:cubicBezTo>
                <a:cubicBezTo>
                  <a:pt x="353601" y="113740"/>
                  <a:pt x="330342" y="84384"/>
                  <a:pt x="334133" y="52061"/>
                </a:cubicBezTo>
                <a:cubicBezTo>
                  <a:pt x="337924" y="19738"/>
                  <a:pt x="367228" y="-3379"/>
                  <a:pt x="399709" y="405"/>
                </a:cubicBezTo>
                <a:close/>
              </a:path>
            </a:pathLst>
          </a:custGeom>
          <a:solidFill>
            <a:srgbClr val="FFFFFF"/>
          </a:solidFill>
          <a:ln w="9525">
            <a:noFill/>
          </a:ln>
        </p:spPr>
        <p:txBody>
          <a:bodyPr/>
          <a:p>
            <a:endParaRPr lang="zh-CN" altLang="en-US"/>
          </a:p>
        </p:txBody>
      </p:sp>
      <p:sp>
        <p:nvSpPr>
          <p:cNvPr id="87056" name="任意多边形 54"/>
          <p:cNvSpPr/>
          <p:nvPr>
            <p:custDataLst>
              <p:tags r:id="rId12"/>
            </p:custDataLst>
          </p:nvPr>
        </p:nvSpPr>
        <p:spPr>
          <a:xfrm>
            <a:off x="6485255" y="2445068"/>
            <a:ext cx="306388" cy="455612"/>
          </a:xfrm>
          <a:custGeom>
            <a:avLst/>
            <a:gdLst/>
            <a:ahLst/>
            <a:cxnLst>
              <a:cxn ang="0">
                <a:pos x="62791" y="31068"/>
              </a:cxn>
              <a:cxn ang="0">
                <a:pos x="101587" y="31068"/>
              </a:cxn>
              <a:cxn ang="0">
                <a:pos x="115553" y="45011"/>
              </a:cxn>
              <a:cxn ang="0">
                <a:pos x="115553" y="89938"/>
              </a:cxn>
              <a:cxn ang="0">
                <a:pos x="145999" y="80864"/>
              </a:cxn>
              <a:cxn ang="0">
                <a:pos x="172012" y="95839"/>
              </a:cxn>
              <a:cxn ang="0">
                <a:pos x="179771" y="124757"/>
              </a:cxn>
              <a:cxn ang="0">
                <a:pos x="179697" y="125717"/>
              </a:cxn>
              <a:cxn ang="0">
                <a:pos x="217754" y="179644"/>
              </a:cxn>
              <a:cxn ang="0">
                <a:pos x="285223" y="179644"/>
              </a:cxn>
              <a:cxn ang="0">
                <a:pos x="305176" y="199561"/>
              </a:cxn>
              <a:cxn ang="0">
                <a:pos x="293204" y="217783"/>
              </a:cxn>
              <a:cxn ang="0">
                <a:pos x="294535" y="447949"/>
              </a:cxn>
              <a:cxn ang="0">
                <a:pos x="286553" y="455917"/>
              </a:cxn>
              <a:cxn ang="0">
                <a:pos x="278573" y="447949"/>
              </a:cxn>
              <a:cxn ang="0">
                <a:pos x="277242" y="219479"/>
              </a:cxn>
              <a:cxn ang="0">
                <a:pos x="207409" y="219479"/>
              </a:cxn>
              <a:cxn ang="0">
                <a:pos x="191077" y="210996"/>
              </a:cxn>
              <a:cxn ang="0">
                <a:pos x="172012" y="183995"/>
              </a:cxn>
              <a:cxn ang="0">
                <a:pos x="158266" y="273185"/>
              </a:cxn>
              <a:cxn ang="0">
                <a:pos x="203566" y="314718"/>
              </a:cxn>
              <a:cxn ang="0">
                <a:pos x="211251" y="333899"/>
              </a:cxn>
              <a:cxn ang="0">
                <a:pos x="204453" y="432531"/>
              </a:cxn>
              <a:cxn ang="0">
                <a:pos x="180583" y="454810"/>
              </a:cxn>
              <a:cxn ang="0">
                <a:pos x="178958" y="454736"/>
              </a:cxn>
              <a:cxn ang="0">
                <a:pos x="156715" y="429285"/>
              </a:cxn>
              <a:cxn ang="0">
                <a:pos x="162701" y="342161"/>
              </a:cxn>
              <a:cxn ang="0">
                <a:pos x="118805" y="301956"/>
              </a:cxn>
              <a:cxn ang="0">
                <a:pos x="102769" y="362301"/>
              </a:cxn>
              <a:cxn ang="0">
                <a:pos x="98853" y="370490"/>
              </a:cxn>
              <a:cxn ang="0">
                <a:pos x="43133" y="445220"/>
              </a:cxn>
              <a:cxn ang="0">
                <a:pos x="23920" y="454810"/>
              </a:cxn>
              <a:cxn ang="0">
                <a:pos x="9658" y="450089"/>
              </a:cxn>
              <a:cxn ang="0">
                <a:pos x="4707" y="416670"/>
              </a:cxn>
              <a:cxn ang="0">
                <a:pos x="57692" y="345629"/>
              </a:cxn>
              <a:cxn ang="0">
                <a:pos x="81191" y="256956"/>
              </a:cxn>
              <a:cxn ang="0">
                <a:pos x="84221" y="250021"/>
              </a:cxn>
              <a:cxn ang="0">
                <a:pos x="48750" y="211218"/>
              </a:cxn>
              <a:cxn ang="0">
                <a:pos x="48750" y="45011"/>
              </a:cxn>
              <a:cxn ang="0">
                <a:pos x="62791" y="31068"/>
              </a:cxn>
              <a:cxn ang="0">
                <a:pos x="167035" y="0"/>
              </a:cxn>
              <a:cxn ang="0">
                <a:pos x="205726" y="38610"/>
              </a:cxn>
              <a:cxn ang="0">
                <a:pos x="167035" y="77221"/>
              </a:cxn>
              <a:cxn ang="0">
                <a:pos x="128345" y="38610"/>
              </a:cxn>
              <a:cxn ang="0">
                <a:pos x="167035" y="0"/>
              </a:cxn>
            </a:cxnLst>
            <a:pathLst>
              <a:path w="406875" h="607850">
                <a:moveTo>
                  <a:pt x="83716" y="41422"/>
                </a:moveTo>
                <a:lnTo>
                  <a:pt x="135441" y="41422"/>
                </a:lnTo>
                <a:cubicBezTo>
                  <a:pt x="145786" y="41422"/>
                  <a:pt x="154062" y="49782"/>
                  <a:pt x="154062" y="60011"/>
                </a:cubicBezTo>
                <a:lnTo>
                  <a:pt x="154062" y="119910"/>
                </a:lnTo>
                <a:cubicBezTo>
                  <a:pt x="164998" y="110664"/>
                  <a:pt x="179383" y="105746"/>
                  <a:pt x="194654" y="107812"/>
                </a:cubicBezTo>
                <a:cubicBezTo>
                  <a:pt x="208349" y="109582"/>
                  <a:pt x="220862" y="116762"/>
                  <a:pt x="229335" y="127778"/>
                </a:cubicBezTo>
                <a:cubicBezTo>
                  <a:pt x="237808" y="138695"/>
                  <a:pt x="241552" y="152662"/>
                  <a:pt x="239680" y="166333"/>
                </a:cubicBezTo>
                <a:lnTo>
                  <a:pt x="239581" y="167612"/>
                </a:lnTo>
                <a:lnTo>
                  <a:pt x="290321" y="239510"/>
                </a:lnTo>
                <a:lnTo>
                  <a:pt x="380274" y="239510"/>
                </a:lnTo>
                <a:cubicBezTo>
                  <a:pt x="394954" y="239510"/>
                  <a:pt x="406875" y="251411"/>
                  <a:pt x="406875" y="266065"/>
                </a:cubicBezTo>
                <a:cubicBezTo>
                  <a:pt x="406875" y="276885"/>
                  <a:pt x="400274" y="286228"/>
                  <a:pt x="390914" y="290359"/>
                </a:cubicBezTo>
                <a:lnTo>
                  <a:pt x="392688" y="597228"/>
                </a:lnTo>
                <a:cubicBezTo>
                  <a:pt x="392688" y="603129"/>
                  <a:pt x="387860" y="607850"/>
                  <a:pt x="382047" y="607850"/>
                </a:cubicBezTo>
                <a:cubicBezTo>
                  <a:pt x="376136" y="607850"/>
                  <a:pt x="371407" y="603129"/>
                  <a:pt x="371407" y="597228"/>
                </a:cubicBezTo>
                <a:lnTo>
                  <a:pt x="369633" y="292621"/>
                </a:lnTo>
                <a:lnTo>
                  <a:pt x="276528" y="292621"/>
                </a:lnTo>
                <a:cubicBezTo>
                  <a:pt x="267858" y="292621"/>
                  <a:pt x="259779" y="288392"/>
                  <a:pt x="254754" y="281311"/>
                </a:cubicBezTo>
                <a:lnTo>
                  <a:pt x="229335" y="245312"/>
                </a:lnTo>
                <a:lnTo>
                  <a:pt x="211009" y="364224"/>
                </a:lnTo>
                <a:lnTo>
                  <a:pt x="271404" y="419598"/>
                </a:lnTo>
                <a:cubicBezTo>
                  <a:pt x="278498" y="426089"/>
                  <a:pt x="282341" y="435532"/>
                  <a:pt x="281651" y="445170"/>
                </a:cubicBezTo>
                <a:lnTo>
                  <a:pt x="272587" y="576671"/>
                </a:lnTo>
                <a:cubicBezTo>
                  <a:pt x="271503" y="593490"/>
                  <a:pt x="257414" y="606375"/>
                  <a:pt x="240763" y="606375"/>
                </a:cubicBezTo>
                <a:cubicBezTo>
                  <a:pt x="240074" y="606375"/>
                  <a:pt x="239286" y="606375"/>
                  <a:pt x="238596" y="606276"/>
                </a:cubicBezTo>
                <a:cubicBezTo>
                  <a:pt x="220960" y="605096"/>
                  <a:pt x="207758" y="589949"/>
                  <a:pt x="208940" y="572344"/>
                </a:cubicBezTo>
                <a:lnTo>
                  <a:pt x="216921" y="456186"/>
                </a:lnTo>
                <a:lnTo>
                  <a:pt x="158397" y="402583"/>
                </a:lnTo>
                <a:lnTo>
                  <a:pt x="137017" y="483037"/>
                </a:lnTo>
                <a:cubicBezTo>
                  <a:pt x="136032" y="486971"/>
                  <a:pt x="134259" y="490709"/>
                  <a:pt x="131796" y="493955"/>
                </a:cubicBezTo>
                <a:lnTo>
                  <a:pt x="57508" y="593589"/>
                </a:lnTo>
                <a:cubicBezTo>
                  <a:pt x="51301" y="601949"/>
                  <a:pt x="41646" y="606375"/>
                  <a:pt x="31892" y="606375"/>
                </a:cubicBezTo>
                <a:cubicBezTo>
                  <a:pt x="25291" y="606375"/>
                  <a:pt x="18591" y="604309"/>
                  <a:pt x="12877" y="600080"/>
                </a:cubicBezTo>
                <a:cubicBezTo>
                  <a:pt x="-1311" y="589556"/>
                  <a:pt x="-4168" y="569590"/>
                  <a:pt x="6276" y="555525"/>
                </a:cubicBezTo>
                <a:lnTo>
                  <a:pt x="76918" y="460809"/>
                </a:lnTo>
                <a:lnTo>
                  <a:pt x="108248" y="342586"/>
                </a:lnTo>
                <a:lnTo>
                  <a:pt x="112288" y="333340"/>
                </a:lnTo>
                <a:cubicBezTo>
                  <a:pt x="85785" y="330783"/>
                  <a:pt x="64996" y="308752"/>
                  <a:pt x="64996" y="281606"/>
                </a:cubicBezTo>
                <a:lnTo>
                  <a:pt x="64996" y="60011"/>
                </a:lnTo>
                <a:cubicBezTo>
                  <a:pt x="64996" y="49782"/>
                  <a:pt x="73371" y="41422"/>
                  <a:pt x="83716" y="41422"/>
                </a:cubicBezTo>
                <a:close/>
                <a:moveTo>
                  <a:pt x="222700" y="0"/>
                </a:moveTo>
                <a:cubicBezTo>
                  <a:pt x="251189" y="0"/>
                  <a:pt x="274284" y="23047"/>
                  <a:pt x="274284" y="51478"/>
                </a:cubicBezTo>
                <a:cubicBezTo>
                  <a:pt x="274284" y="79909"/>
                  <a:pt x="251189" y="102956"/>
                  <a:pt x="222700" y="102956"/>
                </a:cubicBezTo>
                <a:cubicBezTo>
                  <a:pt x="194211" y="102956"/>
                  <a:pt x="171116" y="79909"/>
                  <a:pt x="171116" y="51478"/>
                </a:cubicBezTo>
                <a:cubicBezTo>
                  <a:pt x="171116" y="23047"/>
                  <a:pt x="194211" y="0"/>
                  <a:pt x="222700" y="0"/>
                </a:cubicBezTo>
                <a:close/>
              </a:path>
            </a:pathLst>
          </a:custGeom>
          <a:solidFill>
            <a:srgbClr val="FFFFFF"/>
          </a:solidFill>
          <a:ln w="9525">
            <a:noFill/>
          </a:ln>
        </p:spPr>
        <p:txBody>
          <a:bodyPr/>
          <a:p>
            <a:endParaRPr lang="zh-CN" altLang="en-US"/>
          </a:p>
        </p:txBody>
      </p:sp>
      <p:sp>
        <p:nvSpPr>
          <p:cNvPr id="87057" name="任意多边形 55"/>
          <p:cNvSpPr/>
          <p:nvPr>
            <p:custDataLst>
              <p:tags r:id="rId13"/>
            </p:custDataLst>
          </p:nvPr>
        </p:nvSpPr>
        <p:spPr>
          <a:xfrm>
            <a:off x="4769168" y="3170555"/>
            <a:ext cx="192087" cy="455613"/>
          </a:xfrm>
          <a:custGeom>
            <a:avLst/>
            <a:gdLst/>
            <a:ahLst/>
            <a:cxnLst>
              <a:cxn ang="0">
                <a:pos x="159780" y="193468"/>
              </a:cxn>
              <a:cxn ang="0">
                <a:pos x="158160" y="190773"/>
              </a:cxn>
              <a:cxn ang="0">
                <a:pos x="147364" y="183229"/>
              </a:cxn>
              <a:cxn ang="0">
                <a:pos x="141966" y="181073"/>
              </a:cxn>
              <a:cxn ang="0">
                <a:pos x="141966" y="197779"/>
              </a:cxn>
              <a:cxn ang="0">
                <a:pos x="140347" y="198318"/>
              </a:cxn>
              <a:cxn ang="0">
                <a:pos x="99862" y="215024"/>
              </a:cxn>
              <a:cxn ang="0">
                <a:pos x="83668" y="243047"/>
              </a:cxn>
              <a:cxn ang="0">
                <a:pos x="105800" y="263526"/>
              </a:cxn>
              <a:cxn ang="0">
                <a:pos x="113897" y="261909"/>
              </a:cxn>
              <a:cxn ang="0">
                <a:pos x="119295" y="260293"/>
              </a:cxn>
              <a:cxn ang="0">
                <a:pos x="141966" y="252209"/>
              </a:cxn>
              <a:cxn ang="0">
                <a:pos x="141966" y="267298"/>
              </a:cxn>
              <a:cxn ang="0">
                <a:pos x="141966" y="269993"/>
              </a:cxn>
              <a:cxn ang="0">
                <a:pos x="141966" y="269993"/>
              </a:cxn>
              <a:cxn ang="0">
                <a:pos x="141966" y="320650"/>
              </a:cxn>
              <a:cxn ang="0">
                <a:pos x="137648" y="320650"/>
              </a:cxn>
              <a:cxn ang="0">
                <a:pos x="104720" y="320650"/>
              </a:cxn>
              <a:cxn ang="0">
                <a:pos x="104720" y="305022"/>
              </a:cxn>
              <a:cxn ang="0">
                <a:pos x="84748" y="301250"/>
              </a:cxn>
              <a:cxn ang="0">
                <a:pos x="60457" y="328734"/>
              </a:cxn>
              <a:cxn ang="0">
                <a:pos x="137648" y="328734"/>
              </a:cxn>
              <a:cxn ang="0">
                <a:pos x="137648" y="328734"/>
              </a:cxn>
              <a:cxn ang="0">
                <a:pos x="156001" y="347057"/>
              </a:cxn>
              <a:cxn ang="0">
                <a:pos x="137648" y="365380"/>
              </a:cxn>
              <a:cxn ang="0">
                <a:pos x="19432" y="365380"/>
              </a:cxn>
              <a:cxn ang="0">
                <a:pos x="19432" y="365380"/>
              </a:cxn>
              <a:cxn ang="0">
                <a:pos x="3238" y="354602"/>
              </a:cxn>
              <a:cxn ang="0">
                <a:pos x="5937" y="335201"/>
              </a:cxn>
              <a:cxn ang="0">
                <a:pos x="63156" y="270532"/>
              </a:cxn>
              <a:cxn ang="0">
                <a:pos x="63156" y="270532"/>
              </a:cxn>
              <a:cxn ang="0">
                <a:pos x="62616" y="266759"/>
              </a:cxn>
              <a:cxn ang="0">
                <a:pos x="62616" y="171911"/>
              </a:cxn>
              <a:cxn ang="0">
                <a:pos x="63156" y="168678"/>
              </a:cxn>
              <a:cxn ang="0">
                <a:pos x="57758" y="165445"/>
              </a:cxn>
              <a:cxn ang="0">
                <a:pos x="38865" y="18322"/>
              </a:cxn>
              <a:cxn ang="0">
                <a:pos x="66934" y="34490"/>
              </a:cxn>
              <a:cxn ang="0">
                <a:pos x="78810" y="140655"/>
              </a:cxn>
              <a:cxn ang="0">
                <a:pos x="119295" y="137421"/>
              </a:cxn>
              <a:cxn ang="0">
                <a:pos x="192708" y="194007"/>
              </a:cxn>
              <a:cxn ang="0">
                <a:pos x="111198" y="253826"/>
              </a:cxn>
              <a:cxn ang="0">
                <a:pos x="102561" y="222569"/>
              </a:cxn>
              <a:cxn ang="0">
                <a:pos x="144665" y="205324"/>
              </a:cxn>
              <a:cxn ang="0">
                <a:pos x="159780" y="193468"/>
              </a:cxn>
              <a:cxn ang="0">
                <a:pos x="137648" y="372925"/>
              </a:cxn>
              <a:cxn ang="0">
                <a:pos x="105260" y="373463"/>
              </a:cxn>
              <a:cxn ang="0">
                <a:pos x="106880" y="431666"/>
              </a:cxn>
              <a:cxn ang="0">
                <a:pos x="144126" y="431666"/>
              </a:cxn>
              <a:cxn ang="0">
                <a:pos x="142506" y="372925"/>
              </a:cxn>
              <a:cxn ang="0">
                <a:pos x="137648" y="372925"/>
              </a:cxn>
              <a:cxn ang="0">
                <a:pos x="102561" y="128260"/>
              </a:cxn>
              <a:cxn ang="0">
                <a:pos x="134949" y="95925"/>
              </a:cxn>
              <a:cxn ang="0">
                <a:pos x="102561" y="63591"/>
              </a:cxn>
              <a:cxn ang="0">
                <a:pos x="69633" y="95925"/>
              </a:cxn>
              <a:cxn ang="0">
                <a:pos x="102561" y="128260"/>
              </a:cxn>
            </a:cxnLst>
            <a:pathLst>
              <a:path w="357" h="846">
                <a:moveTo>
                  <a:pt x="296" y="359"/>
                </a:moveTo>
                <a:cubicBezTo>
                  <a:pt x="296" y="358"/>
                  <a:pt x="295" y="356"/>
                  <a:pt x="293" y="354"/>
                </a:cubicBezTo>
                <a:cubicBezTo>
                  <a:pt x="287" y="349"/>
                  <a:pt x="280" y="344"/>
                  <a:pt x="273" y="340"/>
                </a:cubicBezTo>
                <a:cubicBezTo>
                  <a:pt x="270" y="339"/>
                  <a:pt x="266" y="337"/>
                  <a:pt x="263" y="336"/>
                </a:cubicBezTo>
                <a:lnTo>
                  <a:pt x="263" y="367"/>
                </a:lnTo>
                <a:cubicBezTo>
                  <a:pt x="262" y="367"/>
                  <a:pt x="261" y="368"/>
                  <a:pt x="260" y="368"/>
                </a:cubicBezTo>
                <a:cubicBezTo>
                  <a:pt x="237" y="382"/>
                  <a:pt x="210" y="391"/>
                  <a:pt x="185" y="399"/>
                </a:cubicBezTo>
                <a:cubicBezTo>
                  <a:pt x="160" y="408"/>
                  <a:pt x="151" y="432"/>
                  <a:pt x="155" y="451"/>
                </a:cubicBezTo>
                <a:cubicBezTo>
                  <a:pt x="158" y="473"/>
                  <a:pt x="175" y="489"/>
                  <a:pt x="196" y="489"/>
                </a:cubicBezTo>
                <a:cubicBezTo>
                  <a:pt x="201" y="489"/>
                  <a:pt x="206" y="488"/>
                  <a:pt x="211" y="486"/>
                </a:cubicBezTo>
                <a:cubicBezTo>
                  <a:pt x="214" y="485"/>
                  <a:pt x="218" y="484"/>
                  <a:pt x="221" y="483"/>
                </a:cubicBezTo>
                <a:cubicBezTo>
                  <a:pt x="233" y="479"/>
                  <a:pt x="248" y="474"/>
                  <a:pt x="263" y="468"/>
                </a:cubicBezTo>
                <a:lnTo>
                  <a:pt x="263" y="496"/>
                </a:lnTo>
                <a:cubicBezTo>
                  <a:pt x="263" y="497"/>
                  <a:pt x="263" y="499"/>
                  <a:pt x="263" y="501"/>
                </a:cubicBezTo>
                <a:cubicBezTo>
                  <a:pt x="263" y="501"/>
                  <a:pt x="263" y="501"/>
                  <a:pt x="263" y="501"/>
                </a:cubicBezTo>
                <a:cubicBezTo>
                  <a:pt x="263" y="501"/>
                  <a:pt x="263" y="541"/>
                  <a:pt x="263" y="595"/>
                </a:cubicBezTo>
                <a:cubicBezTo>
                  <a:pt x="260" y="595"/>
                  <a:pt x="258" y="595"/>
                  <a:pt x="255" y="595"/>
                </a:cubicBezTo>
                <a:lnTo>
                  <a:pt x="194" y="595"/>
                </a:lnTo>
                <a:cubicBezTo>
                  <a:pt x="194" y="584"/>
                  <a:pt x="194" y="575"/>
                  <a:pt x="194" y="566"/>
                </a:cubicBezTo>
                <a:cubicBezTo>
                  <a:pt x="181" y="566"/>
                  <a:pt x="168" y="564"/>
                  <a:pt x="157" y="559"/>
                </a:cubicBezTo>
                <a:lnTo>
                  <a:pt x="112" y="610"/>
                </a:lnTo>
                <a:lnTo>
                  <a:pt x="255" y="610"/>
                </a:lnTo>
                <a:lnTo>
                  <a:pt x="255" y="610"/>
                </a:lnTo>
                <a:cubicBezTo>
                  <a:pt x="274" y="610"/>
                  <a:pt x="289" y="625"/>
                  <a:pt x="289" y="644"/>
                </a:cubicBezTo>
                <a:cubicBezTo>
                  <a:pt x="289" y="662"/>
                  <a:pt x="274" y="678"/>
                  <a:pt x="255" y="678"/>
                </a:cubicBezTo>
                <a:lnTo>
                  <a:pt x="36" y="678"/>
                </a:lnTo>
                <a:lnTo>
                  <a:pt x="36" y="678"/>
                </a:lnTo>
                <a:cubicBezTo>
                  <a:pt x="23" y="678"/>
                  <a:pt x="11" y="670"/>
                  <a:pt x="6" y="658"/>
                </a:cubicBezTo>
                <a:cubicBezTo>
                  <a:pt x="0" y="646"/>
                  <a:pt x="2" y="632"/>
                  <a:pt x="11" y="622"/>
                </a:cubicBezTo>
                <a:lnTo>
                  <a:pt x="117" y="502"/>
                </a:lnTo>
                <a:cubicBezTo>
                  <a:pt x="117" y="502"/>
                  <a:pt x="117" y="502"/>
                  <a:pt x="117" y="502"/>
                </a:cubicBezTo>
                <a:cubicBezTo>
                  <a:pt x="117" y="500"/>
                  <a:pt x="116" y="497"/>
                  <a:pt x="116" y="495"/>
                </a:cubicBezTo>
                <a:lnTo>
                  <a:pt x="116" y="319"/>
                </a:lnTo>
                <a:cubicBezTo>
                  <a:pt x="116" y="317"/>
                  <a:pt x="117" y="315"/>
                  <a:pt x="117" y="313"/>
                </a:cubicBezTo>
                <a:cubicBezTo>
                  <a:pt x="113" y="312"/>
                  <a:pt x="110" y="310"/>
                  <a:pt x="107" y="307"/>
                </a:cubicBezTo>
                <a:cubicBezTo>
                  <a:pt x="28" y="230"/>
                  <a:pt x="19" y="128"/>
                  <a:pt x="72" y="34"/>
                </a:cubicBezTo>
                <a:cubicBezTo>
                  <a:pt x="91" y="0"/>
                  <a:pt x="143" y="30"/>
                  <a:pt x="124" y="64"/>
                </a:cubicBezTo>
                <a:cubicBezTo>
                  <a:pt x="85" y="134"/>
                  <a:pt x="90" y="204"/>
                  <a:pt x="146" y="261"/>
                </a:cubicBezTo>
                <a:cubicBezTo>
                  <a:pt x="168" y="247"/>
                  <a:pt x="197" y="245"/>
                  <a:pt x="221" y="255"/>
                </a:cubicBezTo>
                <a:cubicBezTo>
                  <a:pt x="272" y="271"/>
                  <a:pt x="357" y="297"/>
                  <a:pt x="357" y="360"/>
                </a:cubicBezTo>
                <a:cubicBezTo>
                  <a:pt x="357" y="425"/>
                  <a:pt x="253" y="455"/>
                  <a:pt x="206" y="471"/>
                </a:cubicBezTo>
                <a:cubicBezTo>
                  <a:pt x="169" y="484"/>
                  <a:pt x="153" y="426"/>
                  <a:pt x="190" y="413"/>
                </a:cubicBezTo>
                <a:cubicBezTo>
                  <a:pt x="216" y="404"/>
                  <a:pt x="243" y="395"/>
                  <a:pt x="268" y="381"/>
                </a:cubicBezTo>
                <a:cubicBezTo>
                  <a:pt x="275" y="376"/>
                  <a:pt x="292" y="368"/>
                  <a:pt x="296" y="359"/>
                </a:cubicBezTo>
                <a:close/>
                <a:moveTo>
                  <a:pt x="255" y="692"/>
                </a:moveTo>
                <a:lnTo>
                  <a:pt x="195" y="693"/>
                </a:lnTo>
                <a:cubicBezTo>
                  <a:pt x="196" y="731"/>
                  <a:pt x="197" y="770"/>
                  <a:pt x="198" y="801"/>
                </a:cubicBezTo>
                <a:cubicBezTo>
                  <a:pt x="200" y="845"/>
                  <a:pt x="269" y="846"/>
                  <a:pt x="267" y="801"/>
                </a:cubicBezTo>
                <a:cubicBezTo>
                  <a:pt x="266" y="771"/>
                  <a:pt x="265" y="732"/>
                  <a:pt x="264" y="692"/>
                </a:cubicBezTo>
                <a:cubicBezTo>
                  <a:pt x="261" y="692"/>
                  <a:pt x="258" y="692"/>
                  <a:pt x="255" y="692"/>
                </a:cubicBezTo>
                <a:close/>
                <a:moveTo>
                  <a:pt x="190" y="238"/>
                </a:moveTo>
                <a:cubicBezTo>
                  <a:pt x="223" y="238"/>
                  <a:pt x="250" y="211"/>
                  <a:pt x="250" y="178"/>
                </a:cubicBezTo>
                <a:cubicBezTo>
                  <a:pt x="250" y="145"/>
                  <a:pt x="223" y="118"/>
                  <a:pt x="190" y="118"/>
                </a:cubicBezTo>
                <a:cubicBezTo>
                  <a:pt x="156" y="118"/>
                  <a:pt x="129" y="145"/>
                  <a:pt x="129" y="178"/>
                </a:cubicBezTo>
                <a:cubicBezTo>
                  <a:pt x="129" y="211"/>
                  <a:pt x="156" y="238"/>
                  <a:pt x="190" y="238"/>
                </a:cubicBezTo>
                <a:close/>
              </a:path>
            </a:pathLst>
          </a:custGeom>
          <a:solidFill>
            <a:srgbClr val="FFFFFF"/>
          </a:solidFill>
          <a:ln w="9525">
            <a:noFill/>
          </a:ln>
        </p:spPr>
        <p:txBody>
          <a:bodyPr/>
          <a:p>
            <a:endParaRPr lang="zh-CN" altLang="en-US"/>
          </a:p>
        </p:txBody>
      </p:sp>
      <p:sp>
        <p:nvSpPr>
          <p:cNvPr id="43" name="椭圆 42"/>
          <p:cNvSpPr/>
          <p:nvPr>
            <p:custDataLst>
              <p:tags r:id="rId14"/>
            </p:custDataLst>
          </p:nvPr>
        </p:nvSpPr>
        <p:spPr bwMode="auto">
          <a:xfrm>
            <a:off x="1437005" y="3289618"/>
            <a:ext cx="533400" cy="533400"/>
          </a:xfrm>
          <a:prstGeom prst="ellipse">
            <a:avLst/>
          </a:prstGeom>
          <a:solidFill>
            <a:srgbClr val="5268A5"/>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02</a:t>
            </a:r>
            <a:endParaRPr lang="en-US" sz="1400" strike="noStrike" spc="-100" noProof="1">
              <a:solidFill>
                <a:schemeClr val="bg1"/>
              </a:solidFill>
              <a:uFillTx/>
              <a:latin typeface="微软雅黑" panose="020B0503020204020204" charset="-122"/>
              <a:ea typeface="微软雅黑" panose="020B0503020204020204" charset="-122"/>
            </a:endParaRPr>
          </a:p>
        </p:txBody>
      </p:sp>
      <p:sp>
        <p:nvSpPr>
          <p:cNvPr id="37" name="椭圆 36"/>
          <p:cNvSpPr/>
          <p:nvPr>
            <p:custDataLst>
              <p:tags r:id="rId15"/>
            </p:custDataLst>
          </p:nvPr>
        </p:nvSpPr>
        <p:spPr bwMode="auto">
          <a:xfrm>
            <a:off x="1437005" y="4548505"/>
            <a:ext cx="533400" cy="534988"/>
          </a:xfrm>
          <a:prstGeom prst="ellipse">
            <a:avLst/>
          </a:prstGeom>
          <a:solidFill>
            <a:srgbClr val="5E5CA2"/>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03</a:t>
            </a:r>
            <a:endParaRPr lang="en-US" sz="1400" strike="noStrike" spc="-100" noProof="1">
              <a:solidFill>
                <a:schemeClr val="bg1"/>
              </a:solidFill>
              <a:uFillTx/>
              <a:latin typeface="微软雅黑" panose="020B0503020204020204" charset="-122"/>
              <a:ea typeface="微软雅黑" panose="020B0503020204020204" charset="-122"/>
            </a:endParaRPr>
          </a:p>
        </p:txBody>
      </p:sp>
      <p:sp>
        <p:nvSpPr>
          <p:cNvPr id="31" name="椭圆 30"/>
          <p:cNvSpPr/>
          <p:nvPr>
            <p:custDataLst>
              <p:tags r:id="rId16"/>
            </p:custDataLst>
          </p:nvPr>
        </p:nvSpPr>
        <p:spPr bwMode="auto">
          <a:xfrm>
            <a:off x="7931468" y="1952943"/>
            <a:ext cx="533400" cy="533400"/>
          </a:xfrm>
          <a:prstGeom prst="ellipse">
            <a:avLst/>
          </a:prstGeom>
          <a:solidFill>
            <a:srgbClr val="1891AB"/>
          </a:solidFill>
          <a:ln>
            <a:noFill/>
          </a:ln>
        </p:spPr>
        <p:txBody>
          <a:bodyPr anchor="ctr">
            <a:normAutofit fontScale="70000"/>
          </a:bodyPr>
          <a:p>
            <a:pPr algn="ctr" fontAlgn="base">
              <a:lnSpc>
                <a:spcPct val="130000"/>
              </a:lnSpc>
            </a:pPr>
            <a:r>
              <a:rPr lang="en-US" strike="noStrike" noProof="1">
                <a:latin typeface="微软雅黑" panose="020B0503020204020204" charset="-122"/>
                <a:ea typeface="微软雅黑" panose="020B0503020204020204" charset="-122"/>
                <a:cs typeface="+mn-cs"/>
              </a:rPr>
              <a:t>04</a:t>
            </a:r>
            <a:endParaRPr lang="en-US" strike="noStrike" noProof="1">
              <a:latin typeface="微软雅黑" panose="020B0503020204020204" charset="-122"/>
              <a:ea typeface="微软雅黑" panose="020B0503020204020204" charset="-122"/>
            </a:endParaRPr>
          </a:p>
        </p:txBody>
      </p:sp>
      <p:sp>
        <p:nvSpPr>
          <p:cNvPr id="25" name="椭圆 24"/>
          <p:cNvSpPr/>
          <p:nvPr>
            <p:custDataLst>
              <p:tags r:id="rId17"/>
            </p:custDataLst>
          </p:nvPr>
        </p:nvSpPr>
        <p:spPr bwMode="auto">
          <a:xfrm>
            <a:off x="7931468" y="3216593"/>
            <a:ext cx="533400" cy="534988"/>
          </a:xfrm>
          <a:prstGeom prst="ellipse">
            <a:avLst/>
          </a:prstGeom>
          <a:solidFill>
            <a:srgbClr val="00A09D"/>
          </a:solidFill>
          <a:ln>
            <a:noFill/>
          </a:ln>
        </p:spPr>
        <p:txBody>
          <a:bodyPr anchor="ctr">
            <a:normAutofit fontScale="70000"/>
          </a:bodyPr>
          <a:p>
            <a:pPr algn="ctr" fontAlgn="base">
              <a:lnSpc>
                <a:spcPct val="130000"/>
              </a:lnSpc>
            </a:pPr>
            <a:r>
              <a:rPr lang="en-US" strike="noStrike" noProof="1">
                <a:latin typeface="微软雅黑" panose="020B0503020204020204" charset="-122"/>
                <a:ea typeface="微软雅黑" panose="020B0503020204020204" charset="-122"/>
                <a:cs typeface="+mn-cs"/>
              </a:rPr>
              <a:t>05</a:t>
            </a:r>
            <a:endParaRPr lang="en-US" strike="noStrike" noProof="1">
              <a:latin typeface="微软雅黑" panose="020B0503020204020204" charset="-122"/>
              <a:ea typeface="微软雅黑" panose="020B0503020204020204" charset="-122"/>
            </a:endParaRPr>
          </a:p>
        </p:txBody>
      </p:sp>
      <p:sp>
        <p:nvSpPr>
          <p:cNvPr id="19" name="椭圆 18"/>
          <p:cNvSpPr/>
          <p:nvPr>
            <p:custDataLst>
              <p:tags r:id="rId18"/>
            </p:custDataLst>
          </p:nvPr>
        </p:nvSpPr>
        <p:spPr bwMode="auto">
          <a:xfrm>
            <a:off x="7931468" y="4481830"/>
            <a:ext cx="533400" cy="533400"/>
          </a:xfrm>
          <a:prstGeom prst="ellipse">
            <a:avLst/>
          </a:prstGeom>
          <a:solidFill>
            <a:srgbClr val="2C85AE"/>
          </a:solidFill>
          <a:ln>
            <a:noFill/>
          </a:ln>
        </p:spPr>
        <p:txBody>
          <a:bodyPr anchor="ctr">
            <a:normAutofit fontScale="70000"/>
          </a:bodyPr>
          <a:p>
            <a:pPr algn="ctr" fontAlgn="base">
              <a:lnSpc>
                <a:spcPct val="130000"/>
              </a:lnSpc>
            </a:pPr>
            <a:r>
              <a:rPr lang="en-US" strike="noStrike" noProof="1">
                <a:latin typeface="微软雅黑" panose="020B0503020204020204" charset="-122"/>
                <a:ea typeface="微软雅黑" panose="020B0503020204020204" charset="-122"/>
                <a:cs typeface="+mn-cs"/>
              </a:rPr>
              <a:t>06</a:t>
            </a:r>
            <a:endParaRPr lang="en-US" strike="noStrike" noProof="1">
              <a:latin typeface="微软雅黑" panose="020B0503020204020204" charset="-122"/>
              <a:ea typeface="微软雅黑" panose="020B0503020204020204" charset="-122"/>
            </a:endParaRPr>
          </a:p>
        </p:txBody>
      </p:sp>
      <p:cxnSp>
        <p:nvCxnSpPr>
          <p:cNvPr id="11" name="直接连接符 10"/>
          <p:cNvCxnSpPr/>
          <p:nvPr>
            <p:custDataLst>
              <p:tags r:id="rId19"/>
            </p:custDataLst>
          </p:nvPr>
        </p:nvCxnSpPr>
        <p:spPr>
          <a:xfrm>
            <a:off x="1437005" y="3159443"/>
            <a:ext cx="2828925" cy="0"/>
          </a:xfrm>
          <a:prstGeom prst="line">
            <a:avLst/>
          </a:prstGeom>
          <a:ln w="3175" cap="rnd">
            <a:solidFill>
              <a:sysClr val="window" lastClr="FFFFFF">
                <a:lumMod val="85000"/>
              </a:sysClr>
            </a:solidFill>
            <a:round/>
          </a:ln>
        </p:spPr>
        <p:style>
          <a:lnRef idx="1">
            <a:srgbClr val="1F74AD"/>
          </a:lnRef>
          <a:fillRef idx="0">
            <a:srgbClr val="1F74AD"/>
          </a:fillRef>
          <a:effectRef idx="0">
            <a:srgbClr val="1F74AD"/>
          </a:effectRef>
          <a:fontRef idx="minor">
            <a:srgbClr val="000000"/>
          </a:fontRef>
        </p:style>
      </p:cxnSp>
      <p:cxnSp>
        <p:nvCxnSpPr>
          <p:cNvPr id="12" name="直接连接符 11"/>
          <p:cNvCxnSpPr/>
          <p:nvPr>
            <p:custDataLst>
              <p:tags r:id="rId20"/>
            </p:custDataLst>
          </p:nvPr>
        </p:nvCxnSpPr>
        <p:spPr>
          <a:xfrm>
            <a:off x="1437005" y="4280218"/>
            <a:ext cx="2828925" cy="0"/>
          </a:xfrm>
          <a:prstGeom prst="line">
            <a:avLst/>
          </a:prstGeom>
          <a:ln w="3175" cap="rnd">
            <a:solidFill>
              <a:sysClr val="window" lastClr="FFFFFF">
                <a:lumMod val="85000"/>
              </a:sysClr>
            </a:solidFill>
            <a:round/>
          </a:ln>
        </p:spPr>
        <p:style>
          <a:lnRef idx="1">
            <a:srgbClr val="1F74AD"/>
          </a:lnRef>
          <a:fillRef idx="0">
            <a:srgbClr val="1F74AD"/>
          </a:fillRef>
          <a:effectRef idx="0">
            <a:srgbClr val="1F74AD"/>
          </a:effectRef>
          <a:fontRef idx="minor">
            <a:srgbClr val="000000"/>
          </a:fontRef>
        </p:style>
      </p:cxnSp>
      <p:cxnSp>
        <p:nvCxnSpPr>
          <p:cNvPr id="13" name="直接连接符 12"/>
          <p:cNvCxnSpPr/>
          <p:nvPr>
            <p:custDataLst>
              <p:tags r:id="rId21"/>
            </p:custDataLst>
          </p:nvPr>
        </p:nvCxnSpPr>
        <p:spPr>
          <a:xfrm>
            <a:off x="7933055" y="4207193"/>
            <a:ext cx="3159125" cy="0"/>
          </a:xfrm>
          <a:prstGeom prst="line">
            <a:avLst/>
          </a:prstGeom>
          <a:ln w="3175" cap="rnd">
            <a:solidFill>
              <a:sysClr val="window" lastClr="FFFFFF">
                <a:lumMod val="85000"/>
              </a:sysClr>
            </a:solidFill>
            <a:round/>
          </a:ln>
        </p:spPr>
        <p:style>
          <a:lnRef idx="1">
            <a:srgbClr val="1F74AD"/>
          </a:lnRef>
          <a:fillRef idx="0">
            <a:srgbClr val="1F74AD"/>
          </a:fillRef>
          <a:effectRef idx="0">
            <a:srgbClr val="1F74AD"/>
          </a:effectRef>
          <a:fontRef idx="minor">
            <a:srgbClr val="000000"/>
          </a:fontRef>
        </p:style>
      </p:cxnSp>
      <p:cxnSp>
        <p:nvCxnSpPr>
          <p:cNvPr id="14" name="直接连接符 13"/>
          <p:cNvCxnSpPr/>
          <p:nvPr>
            <p:custDataLst>
              <p:tags r:id="rId22"/>
            </p:custDataLst>
          </p:nvPr>
        </p:nvCxnSpPr>
        <p:spPr>
          <a:xfrm>
            <a:off x="7933055" y="3086418"/>
            <a:ext cx="3159125" cy="0"/>
          </a:xfrm>
          <a:prstGeom prst="line">
            <a:avLst/>
          </a:prstGeom>
          <a:ln w="3175" cap="rnd">
            <a:solidFill>
              <a:sysClr val="window" lastClr="FFFFFF">
                <a:lumMod val="85000"/>
              </a:sysClr>
            </a:solidFill>
            <a:round/>
          </a:ln>
        </p:spPr>
        <p:style>
          <a:lnRef idx="1">
            <a:srgbClr val="1F74AD"/>
          </a:lnRef>
          <a:fillRef idx="0">
            <a:srgbClr val="1F74AD"/>
          </a:fillRef>
          <a:effectRef idx="0">
            <a:srgbClr val="1F74AD"/>
          </a:effectRef>
          <a:fontRef idx="minor">
            <a:srgbClr val="000000"/>
          </a:fontRef>
        </p:style>
      </p:cxnSp>
      <p:sp>
        <p:nvSpPr>
          <p:cNvPr id="79" name="文本框 78"/>
          <p:cNvSpPr txBox="1"/>
          <p:nvPr>
            <p:custDataLst>
              <p:tags r:id="rId23"/>
            </p:custDataLst>
          </p:nvPr>
        </p:nvSpPr>
        <p:spPr bwMode="auto">
          <a:xfrm>
            <a:off x="2046605" y="2043430"/>
            <a:ext cx="2535238"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ctr" anchorCtr="0">
            <a:normAutofit/>
          </a:bodyPr>
          <a:p>
            <a:pPr>
              <a:lnSpc>
                <a:spcPct val="120000"/>
              </a:lnSpc>
            </a:pPr>
            <a:r>
              <a:rPr lang="zh-CN" altLang="en-US" sz="1600" spc="300" noProof="1">
                <a:solidFill>
                  <a:srgbClr val="4276AA"/>
                </a:solidFill>
                <a:latin typeface="微软雅黑" panose="020B0503020204020204" charset="-122"/>
                <a:ea typeface="微软雅黑" panose="020B0503020204020204" charset="-122"/>
                <a:cs typeface="+mn-ea"/>
              </a:rPr>
              <a:t>（一）加强领导</a:t>
            </a:r>
            <a:endParaRPr lang="zh-CN" altLang="en-US" sz="1600" spc="300" noProof="1">
              <a:solidFill>
                <a:srgbClr val="4276AA"/>
              </a:solidFill>
              <a:latin typeface="微软雅黑" panose="020B0503020204020204" charset="-122"/>
              <a:ea typeface="微软雅黑" panose="020B0503020204020204" charset="-122"/>
              <a:cs typeface="+mn-ea"/>
            </a:endParaRPr>
          </a:p>
        </p:txBody>
      </p:sp>
      <p:sp>
        <p:nvSpPr>
          <p:cNvPr id="81" name="文本框 80"/>
          <p:cNvSpPr txBox="1"/>
          <p:nvPr>
            <p:custDataLst>
              <p:tags r:id="rId24"/>
            </p:custDataLst>
          </p:nvPr>
        </p:nvSpPr>
        <p:spPr bwMode="auto">
          <a:xfrm>
            <a:off x="2048510" y="3284855"/>
            <a:ext cx="2326640" cy="455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ctr" anchorCtr="0">
            <a:noAutofit/>
          </a:bodyPr>
          <a:p>
            <a:pPr>
              <a:lnSpc>
                <a:spcPct val="120000"/>
              </a:lnSpc>
            </a:pPr>
            <a:r>
              <a:rPr lang="zh-CN" altLang="en-US" sz="1600" spc="300" noProof="1">
                <a:solidFill>
                  <a:srgbClr val="5268A5"/>
                </a:solidFill>
                <a:latin typeface="微软雅黑" panose="020B0503020204020204" charset="-122"/>
                <a:ea typeface="微软雅黑" panose="020B0503020204020204" charset="-122"/>
                <a:cs typeface="+mn-ea"/>
              </a:rPr>
              <a:t>（二）确定目标，制定规划</a:t>
            </a:r>
            <a:endParaRPr lang="zh-CN" altLang="en-US" sz="1600" spc="300" noProof="1">
              <a:solidFill>
                <a:srgbClr val="5268A5"/>
              </a:solidFill>
              <a:latin typeface="微软雅黑" panose="020B0503020204020204" charset="-122"/>
              <a:ea typeface="微软雅黑" panose="020B0503020204020204" charset="-122"/>
              <a:cs typeface="+mn-ea"/>
            </a:endParaRPr>
          </a:p>
        </p:txBody>
      </p:sp>
      <p:sp>
        <p:nvSpPr>
          <p:cNvPr id="83" name="文本框 82"/>
          <p:cNvSpPr txBox="1"/>
          <p:nvPr>
            <p:custDataLst>
              <p:tags r:id="rId25"/>
            </p:custDataLst>
          </p:nvPr>
        </p:nvSpPr>
        <p:spPr bwMode="auto">
          <a:xfrm>
            <a:off x="2051685" y="4548505"/>
            <a:ext cx="211836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ctr" anchorCtr="0">
            <a:noAutofit/>
          </a:bodyPr>
          <a:p>
            <a:pPr>
              <a:lnSpc>
                <a:spcPct val="120000"/>
              </a:lnSpc>
            </a:pPr>
            <a:r>
              <a:rPr lang="zh-CN" altLang="en-US" sz="1600" spc="300" noProof="1">
                <a:solidFill>
                  <a:srgbClr val="5E5CA2"/>
                </a:solidFill>
                <a:latin typeface="微软雅黑" panose="020B0503020204020204" charset="-122"/>
                <a:ea typeface="微软雅黑" panose="020B0503020204020204" charset="-122"/>
                <a:cs typeface="+mn-ea"/>
              </a:rPr>
              <a:t>（三）配备和选拔人才</a:t>
            </a:r>
            <a:endParaRPr lang="zh-CN" altLang="en-US" sz="1600" spc="300" noProof="1">
              <a:solidFill>
                <a:srgbClr val="5E5CA2"/>
              </a:solidFill>
              <a:latin typeface="微软雅黑" panose="020B0503020204020204" charset="-122"/>
              <a:ea typeface="微软雅黑" panose="020B0503020204020204" charset="-122"/>
              <a:cs typeface="+mn-ea"/>
            </a:endParaRPr>
          </a:p>
        </p:txBody>
      </p:sp>
      <p:sp>
        <p:nvSpPr>
          <p:cNvPr id="85" name="文本框 84"/>
          <p:cNvSpPr txBox="1"/>
          <p:nvPr>
            <p:custDataLst>
              <p:tags r:id="rId26"/>
            </p:custDataLst>
          </p:nvPr>
        </p:nvSpPr>
        <p:spPr bwMode="auto">
          <a:xfrm>
            <a:off x="8545830" y="1902460"/>
            <a:ext cx="253555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b" anchorCtr="0">
            <a:noAutofit/>
          </a:bodyPr>
          <a:p>
            <a:pPr>
              <a:lnSpc>
                <a:spcPct val="120000"/>
              </a:lnSpc>
            </a:pPr>
            <a:r>
              <a:rPr lang="zh-CN" altLang="en-US" sz="1600" spc="300" noProof="1">
                <a:solidFill>
                  <a:srgbClr val="1891AB"/>
                </a:solidFill>
                <a:latin typeface="微软雅黑" panose="020B0503020204020204" charset="-122"/>
                <a:ea typeface="微软雅黑" panose="020B0503020204020204" charset="-122"/>
                <a:cs typeface="+mn-ea"/>
              </a:rPr>
              <a:t>（四）建立各项规章制度，预防事故发生</a:t>
            </a:r>
            <a:endParaRPr lang="zh-CN" altLang="en-US" sz="1600" spc="300" noProof="1">
              <a:solidFill>
                <a:srgbClr val="1891AB"/>
              </a:solidFill>
              <a:latin typeface="微软雅黑" panose="020B0503020204020204" charset="-122"/>
              <a:ea typeface="微软雅黑" panose="020B0503020204020204" charset="-122"/>
              <a:cs typeface="+mn-ea"/>
            </a:endParaRPr>
          </a:p>
        </p:txBody>
      </p:sp>
      <p:sp>
        <p:nvSpPr>
          <p:cNvPr id="87" name="文本框 86"/>
          <p:cNvSpPr txBox="1"/>
          <p:nvPr>
            <p:custDataLst>
              <p:tags r:id="rId27"/>
            </p:custDataLst>
          </p:nvPr>
        </p:nvSpPr>
        <p:spPr bwMode="auto">
          <a:xfrm>
            <a:off x="8605520" y="3354070"/>
            <a:ext cx="2279650" cy="455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b" anchorCtr="0">
            <a:noAutofit/>
          </a:bodyPr>
          <a:p>
            <a:pPr>
              <a:lnSpc>
                <a:spcPct val="120000"/>
              </a:lnSpc>
            </a:pPr>
            <a:r>
              <a:rPr lang="zh-CN" altLang="en-US" sz="1500" spc="300" noProof="1">
                <a:solidFill>
                  <a:srgbClr val="00A09D"/>
                </a:solidFill>
                <a:latin typeface="微软雅黑" panose="020B0503020204020204" charset="-122"/>
                <a:ea typeface="微软雅黑" panose="020B0503020204020204" charset="-122"/>
                <a:cs typeface="+mn-ea"/>
              </a:rPr>
              <a:t>（五）提高医疗护理质量</a:t>
            </a:r>
            <a:endParaRPr lang="zh-CN" altLang="en-US" sz="1500" spc="300" noProof="1">
              <a:solidFill>
                <a:srgbClr val="00A09D"/>
              </a:solidFill>
              <a:latin typeface="微软雅黑" panose="020B0503020204020204" charset="-122"/>
              <a:ea typeface="微软雅黑" panose="020B0503020204020204" charset="-122"/>
              <a:cs typeface="+mn-ea"/>
            </a:endParaRPr>
          </a:p>
        </p:txBody>
      </p:sp>
      <p:sp>
        <p:nvSpPr>
          <p:cNvPr id="89" name="文本框 88"/>
          <p:cNvSpPr txBox="1"/>
          <p:nvPr>
            <p:custDataLst>
              <p:tags r:id="rId28"/>
            </p:custDataLst>
          </p:nvPr>
        </p:nvSpPr>
        <p:spPr bwMode="auto">
          <a:xfrm>
            <a:off x="8549005" y="4480560"/>
            <a:ext cx="2598420" cy="455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b" anchorCtr="0">
            <a:noAutofit/>
          </a:bodyPr>
          <a:p>
            <a:pPr>
              <a:lnSpc>
                <a:spcPct val="120000"/>
              </a:lnSpc>
            </a:pPr>
            <a:r>
              <a:rPr lang="zh-CN" altLang="en-US" sz="1600" spc="300" noProof="1">
                <a:solidFill>
                  <a:srgbClr val="2C85AE"/>
                </a:solidFill>
                <a:latin typeface="微软雅黑" panose="020B0503020204020204" charset="-122"/>
                <a:ea typeface="微软雅黑" panose="020B0503020204020204" charset="-122"/>
                <a:cs typeface="+mn-ea"/>
              </a:rPr>
              <a:t>（六）加强设备的管理</a:t>
            </a:r>
            <a:endParaRPr lang="zh-CN" altLang="en-US" sz="1600" spc="300" noProof="1">
              <a:solidFill>
                <a:srgbClr val="2C85AE"/>
              </a:solidFill>
              <a:latin typeface="微软雅黑" panose="020B0503020204020204" charset="-122"/>
              <a:ea typeface="微软雅黑" panose="020B0503020204020204" charset="-122"/>
              <a:cs typeface="+mn-ea"/>
            </a:endParaRPr>
          </a:p>
        </p:txBody>
      </p:sp>
      <p:sp>
        <p:nvSpPr>
          <p:cNvPr id="6" name="椭圆 5"/>
          <p:cNvSpPr/>
          <p:nvPr>
            <p:custDataLst>
              <p:tags r:id="rId29"/>
            </p:custDataLst>
          </p:nvPr>
        </p:nvSpPr>
        <p:spPr bwMode="auto">
          <a:xfrm>
            <a:off x="7934643" y="1943418"/>
            <a:ext cx="533400" cy="533400"/>
          </a:xfrm>
          <a:prstGeom prst="ellipse">
            <a:avLst/>
          </a:prstGeom>
          <a:solidFill>
            <a:srgbClr val="1891AB"/>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04</a:t>
            </a:r>
            <a:endParaRPr lang="en-US" sz="1400" strike="noStrike" spc="-100" noProof="1">
              <a:solidFill>
                <a:schemeClr val="bg1"/>
              </a:solidFill>
              <a:uFillTx/>
              <a:latin typeface="微软雅黑" panose="020B0503020204020204" charset="-122"/>
              <a:ea typeface="微软雅黑" panose="020B0503020204020204" charset="-122"/>
            </a:endParaRPr>
          </a:p>
        </p:txBody>
      </p:sp>
      <p:sp>
        <p:nvSpPr>
          <p:cNvPr id="7" name="椭圆 6"/>
          <p:cNvSpPr/>
          <p:nvPr>
            <p:custDataLst>
              <p:tags r:id="rId30"/>
            </p:custDataLst>
          </p:nvPr>
        </p:nvSpPr>
        <p:spPr bwMode="auto">
          <a:xfrm>
            <a:off x="7934643" y="3207068"/>
            <a:ext cx="533400" cy="534988"/>
          </a:xfrm>
          <a:prstGeom prst="ellipse">
            <a:avLst/>
          </a:prstGeom>
          <a:solidFill>
            <a:srgbClr val="00A09D"/>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05</a:t>
            </a:r>
            <a:endParaRPr lang="en-US" sz="1400" strike="noStrike" spc="-100" noProof="1">
              <a:solidFill>
                <a:schemeClr val="bg1"/>
              </a:solidFill>
              <a:uFillTx/>
              <a:latin typeface="微软雅黑" panose="020B0503020204020204" charset="-122"/>
              <a:ea typeface="微软雅黑" panose="020B0503020204020204" charset="-122"/>
            </a:endParaRPr>
          </a:p>
        </p:txBody>
      </p:sp>
      <p:sp>
        <p:nvSpPr>
          <p:cNvPr id="8" name="椭圆 7"/>
          <p:cNvSpPr/>
          <p:nvPr>
            <p:custDataLst>
              <p:tags r:id="rId31"/>
            </p:custDataLst>
          </p:nvPr>
        </p:nvSpPr>
        <p:spPr bwMode="auto">
          <a:xfrm>
            <a:off x="7934643" y="4472305"/>
            <a:ext cx="533400" cy="533400"/>
          </a:xfrm>
          <a:prstGeom prst="ellipse">
            <a:avLst/>
          </a:prstGeom>
          <a:solidFill>
            <a:srgbClr val="2C85AE"/>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06</a:t>
            </a:r>
            <a:endParaRPr lang="en-US" sz="1400" strike="noStrike" spc="-100" noProof="1">
              <a:solidFill>
                <a:schemeClr val="bg1"/>
              </a:solidFill>
              <a:uFillTx/>
              <a:latin typeface="微软雅黑" panose="020B0503020204020204" charset="-122"/>
              <a:ea typeface="微软雅黑" panose="020B0503020204020204" charset="-122"/>
            </a:endParaRPr>
          </a:p>
        </p:txBody>
      </p:sp>
      <p:sp>
        <p:nvSpPr>
          <p:cNvPr id="2" name="Title 6"/>
          <p:cNvSpPr txBox="1"/>
          <p:nvPr>
            <p:custDataLst>
              <p:tags r:id="rId3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五、医疗机构的技术管理</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3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p:cTn id="7" dur="1000" fill="hold"/>
                                        <p:tgtEl>
                                          <p:spTgt spid="79"/>
                                        </p:tgtEl>
                                        <p:attrNameLst>
                                          <p:attrName>ppt_x</p:attrName>
                                        </p:attrNameLst>
                                      </p:cBhvr>
                                      <p:tavLst>
                                        <p:tav tm="0">
                                          <p:val>
                                            <p:strVal val="#ppt_x-.2"/>
                                          </p:val>
                                        </p:tav>
                                        <p:tav tm="100000">
                                          <p:val>
                                            <p:strVal val="#ppt_x"/>
                                          </p:val>
                                        </p:tav>
                                      </p:tavLst>
                                    </p:anim>
                                    <p:anim calcmode="lin" valueType="num">
                                      <p:cBhvr>
                                        <p:cTn id="8" dur="1000" fill="hold"/>
                                        <p:tgtEl>
                                          <p:spTgt spid="79"/>
                                        </p:tgtEl>
                                        <p:attrNameLst>
                                          <p:attrName>ppt_y</p:attrName>
                                        </p:attrNameLst>
                                      </p:cBhvr>
                                      <p:tavLst>
                                        <p:tav tm="0">
                                          <p:val>
                                            <p:strVal val="#ppt_y"/>
                                          </p:val>
                                        </p:tav>
                                        <p:tav tm="100000">
                                          <p:val>
                                            <p:strVal val="#ppt_y"/>
                                          </p:val>
                                        </p:tav>
                                      </p:tavLst>
                                    </p:anim>
                                    <p:animEffect transition="in" filter="wipe(right)" prLst="gradientSize: 0.1">
                                      <p:cBhvr>
                                        <p:cTn id="9" dur="1000"/>
                                        <p:tgtEl>
                                          <p:spTgt spid="79"/>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81"/>
                                        </p:tgtEl>
                                        <p:attrNameLst>
                                          <p:attrName>style.visibility</p:attrName>
                                        </p:attrNameLst>
                                      </p:cBhvr>
                                      <p:to>
                                        <p:strVal val="visible"/>
                                      </p:to>
                                    </p:set>
                                    <p:anim calcmode="lin" valueType="num">
                                      <p:cBhvr>
                                        <p:cTn id="13" dur="1000" fill="hold"/>
                                        <p:tgtEl>
                                          <p:spTgt spid="81"/>
                                        </p:tgtEl>
                                        <p:attrNameLst>
                                          <p:attrName>ppt_x</p:attrName>
                                        </p:attrNameLst>
                                      </p:cBhvr>
                                      <p:tavLst>
                                        <p:tav tm="0">
                                          <p:val>
                                            <p:strVal val="#ppt_x-.2"/>
                                          </p:val>
                                        </p:tav>
                                        <p:tav tm="100000">
                                          <p:val>
                                            <p:strVal val="#ppt_x"/>
                                          </p:val>
                                        </p:tav>
                                      </p:tavLst>
                                    </p:anim>
                                    <p:anim calcmode="lin" valueType="num">
                                      <p:cBhvr>
                                        <p:cTn id="14" dur="1000" fill="hold"/>
                                        <p:tgtEl>
                                          <p:spTgt spid="81"/>
                                        </p:tgtEl>
                                        <p:attrNameLst>
                                          <p:attrName>ppt_y</p:attrName>
                                        </p:attrNameLst>
                                      </p:cBhvr>
                                      <p:tavLst>
                                        <p:tav tm="0">
                                          <p:val>
                                            <p:strVal val="#ppt_y"/>
                                          </p:val>
                                        </p:tav>
                                        <p:tav tm="100000">
                                          <p:val>
                                            <p:strVal val="#ppt_y"/>
                                          </p:val>
                                        </p:tav>
                                      </p:tavLst>
                                    </p:anim>
                                    <p:animEffect transition="in" filter="wipe(right)" prLst="gradientSize: 0.1">
                                      <p:cBhvr>
                                        <p:cTn id="15" dur="1000"/>
                                        <p:tgtEl>
                                          <p:spTgt spid="81"/>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83"/>
                                        </p:tgtEl>
                                        <p:attrNameLst>
                                          <p:attrName>style.visibility</p:attrName>
                                        </p:attrNameLst>
                                      </p:cBhvr>
                                      <p:to>
                                        <p:strVal val="visible"/>
                                      </p:to>
                                    </p:set>
                                    <p:anim calcmode="lin" valueType="num">
                                      <p:cBhvr>
                                        <p:cTn id="19" dur="1000" fill="hold"/>
                                        <p:tgtEl>
                                          <p:spTgt spid="83"/>
                                        </p:tgtEl>
                                        <p:attrNameLst>
                                          <p:attrName>ppt_x</p:attrName>
                                        </p:attrNameLst>
                                      </p:cBhvr>
                                      <p:tavLst>
                                        <p:tav tm="0">
                                          <p:val>
                                            <p:strVal val="#ppt_x-.2"/>
                                          </p:val>
                                        </p:tav>
                                        <p:tav tm="100000">
                                          <p:val>
                                            <p:strVal val="#ppt_x"/>
                                          </p:val>
                                        </p:tav>
                                      </p:tavLst>
                                    </p:anim>
                                    <p:anim calcmode="lin" valueType="num">
                                      <p:cBhvr>
                                        <p:cTn id="20" dur="1000" fill="hold"/>
                                        <p:tgtEl>
                                          <p:spTgt spid="83"/>
                                        </p:tgtEl>
                                        <p:attrNameLst>
                                          <p:attrName>ppt_y</p:attrName>
                                        </p:attrNameLst>
                                      </p:cBhvr>
                                      <p:tavLst>
                                        <p:tav tm="0">
                                          <p:val>
                                            <p:strVal val="#ppt_y"/>
                                          </p:val>
                                        </p:tav>
                                        <p:tav tm="100000">
                                          <p:val>
                                            <p:strVal val="#ppt_y"/>
                                          </p:val>
                                        </p:tav>
                                      </p:tavLst>
                                    </p:anim>
                                    <p:animEffect transition="in" filter="wipe(right)" prLst="gradientSize: 0.1">
                                      <p:cBhvr>
                                        <p:cTn id="21" dur="1000"/>
                                        <p:tgtEl>
                                          <p:spTgt spid="83"/>
                                        </p:tgtEl>
                                      </p:cBhvr>
                                    </p:animEffect>
                                  </p:childTnLst>
                                </p:cTn>
                              </p:par>
                            </p:childTnLst>
                          </p:cTn>
                        </p:par>
                        <p:par>
                          <p:cTn id="22" fill="hold">
                            <p:stCondLst>
                              <p:cond delay="3000"/>
                            </p:stCondLst>
                            <p:childTnLst>
                              <p:par>
                                <p:cTn id="23" presetID="29" presetClass="entr" presetSubtype="0" fill="hold" grpId="0" nodeType="afterEffect">
                                  <p:stCondLst>
                                    <p:cond delay="0"/>
                                  </p:stCondLst>
                                  <p:childTnLst>
                                    <p:set>
                                      <p:cBhvr>
                                        <p:cTn id="24" dur="1" fill="hold">
                                          <p:stCondLst>
                                            <p:cond delay="0"/>
                                          </p:stCondLst>
                                        </p:cTn>
                                        <p:tgtEl>
                                          <p:spTgt spid="85"/>
                                        </p:tgtEl>
                                        <p:attrNameLst>
                                          <p:attrName>style.visibility</p:attrName>
                                        </p:attrNameLst>
                                      </p:cBhvr>
                                      <p:to>
                                        <p:strVal val="visible"/>
                                      </p:to>
                                    </p:set>
                                    <p:anim calcmode="lin" valueType="num">
                                      <p:cBhvr>
                                        <p:cTn id="25" dur="1000" fill="hold"/>
                                        <p:tgtEl>
                                          <p:spTgt spid="85"/>
                                        </p:tgtEl>
                                        <p:attrNameLst>
                                          <p:attrName>ppt_x</p:attrName>
                                        </p:attrNameLst>
                                      </p:cBhvr>
                                      <p:tavLst>
                                        <p:tav tm="0">
                                          <p:val>
                                            <p:strVal val="#ppt_x-.2"/>
                                          </p:val>
                                        </p:tav>
                                        <p:tav tm="100000">
                                          <p:val>
                                            <p:strVal val="#ppt_x"/>
                                          </p:val>
                                        </p:tav>
                                      </p:tavLst>
                                    </p:anim>
                                    <p:anim calcmode="lin" valueType="num">
                                      <p:cBhvr>
                                        <p:cTn id="26"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27" dur="1000"/>
                                        <p:tgtEl>
                                          <p:spTgt spid="85"/>
                                        </p:tgtEl>
                                      </p:cBhvr>
                                    </p:animEffect>
                                  </p:childTnLst>
                                </p:cTn>
                              </p:par>
                            </p:childTnLst>
                          </p:cTn>
                        </p:par>
                        <p:par>
                          <p:cTn id="28" fill="hold">
                            <p:stCondLst>
                              <p:cond delay="4000"/>
                            </p:stCondLst>
                            <p:childTnLst>
                              <p:par>
                                <p:cTn id="29" presetID="29"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 calcmode="lin" valueType="num">
                                      <p:cBhvr>
                                        <p:cTn id="31" dur="1000" fill="hold"/>
                                        <p:tgtEl>
                                          <p:spTgt spid="87"/>
                                        </p:tgtEl>
                                        <p:attrNameLst>
                                          <p:attrName>ppt_x</p:attrName>
                                        </p:attrNameLst>
                                      </p:cBhvr>
                                      <p:tavLst>
                                        <p:tav tm="0">
                                          <p:val>
                                            <p:strVal val="#ppt_x-.2"/>
                                          </p:val>
                                        </p:tav>
                                        <p:tav tm="100000">
                                          <p:val>
                                            <p:strVal val="#ppt_x"/>
                                          </p:val>
                                        </p:tav>
                                      </p:tavLst>
                                    </p:anim>
                                    <p:anim calcmode="lin" valueType="num">
                                      <p:cBhvr>
                                        <p:cTn id="32" dur="1000" fill="hold"/>
                                        <p:tgtEl>
                                          <p:spTgt spid="87"/>
                                        </p:tgtEl>
                                        <p:attrNameLst>
                                          <p:attrName>ppt_y</p:attrName>
                                        </p:attrNameLst>
                                      </p:cBhvr>
                                      <p:tavLst>
                                        <p:tav tm="0">
                                          <p:val>
                                            <p:strVal val="#ppt_y"/>
                                          </p:val>
                                        </p:tav>
                                        <p:tav tm="100000">
                                          <p:val>
                                            <p:strVal val="#ppt_y"/>
                                          </p:val>
                                        </p:tav>
                                      </p:tavLst>
                                    </p:anim>
                                    <p:animEffect transition="in" filter="wipe(right)" prLst="gradientSize: 0.1">
                                      <p:cBhvr>
                                        <p:cTn id="33" dur="1000"/>
                                        <p:tgtEl>
                                          <p:spTgt spid="87"/>
                                        </p:tgtEl>
                                      </p:cBhvr>
                                    </p:animEffect>
                                  </p:childTnLst>
                                </p:cTn>
                              </p:par>
                            </p:childTnLst>
                          </p:cTn>
                        </p:par>
                        <p:par>
                          <p:cTn id="34" fill="hold">
                            <p:stCondLst>
                              <p:cond delay="5000"/>
                            </p:stCondLst>
                            <p:childTnLst>
                              <p:par>
                                <p:cTn id="35" presetID="29" presetClass="entr" presetSubtype="0" fill="hold" grpId="0" nodeType="afterEffect">
                                  <p:stCondLst>
                                    <p:cond delay="0"/>
                                  </p:stCondLst>
                                  <p:childTnLst>
                                    <p:set>
                                      <p:cBhvr>
                                        <p:cTn id="36" dur="1" fill="hold">
                                          <p:stCondLst>
                                            <p:cond delay="0"/>
                                          </p:stCondLst>
                                        </p:cTn>
                                        <p:tgtEl>
                                          <p:spTgt spid="89"/>
                                        </p:tgtEl>
                                        <p:attrNameLst>
                                          <p:attrName>style.visibility</p:attrName>
                                        </p:attrNameLst>
                                      </p:cBhvr>
                                      <p:to>
                                        <p:strVal val="visible"/>
                                      </p:to>
                                    </p:set>
                                    <p:anim calcmode="lin" valueType="num">
                                      <p:cBhvr>
                                        <p:cTn id="37" dur="1000" fill="hold"/>
                                        <p:tgtEl>
                                          <p:spTgt spid="89"/>
                                        </p:tgtEl>
                                        <p:attrNameLst>
                                          <p:attrName>ppt_x</p:attrName>
                                        </p:attrNameLst>
                                      </p:cBhvr>
                                      <p:tavLst>
                                        <p:tav tm="0">
                                          <p:val>
                                            <p:strVal val="#ppt_x-.2"/>
                                          </p:val>
                                        </p:tav>
                                        <p:tav tm="100000">
                                          <p:val>
                                            <p:strVal val="#ppt_x"/>
                                          </p:val>
                                        </p:tav>
                                      </p:tavLst>
                                    </p:anim>
                                    <p:anim calcmode="lin" valueType="num">
                                      <p:cBhvr>
                                        <p:cTn id="38" dur="1000" fill="hold"/>
                                        <p:tgtEl>
                                          <p:spTgt spid="89"/>
                                        </p:tgtEl>
                                        <p:attrNameLst>
                                          <p:attrName>ppt_y</p:attrName>
                                        </p:attrNameLst>
                                      </p:cBhvr>
                                      <p:tavLst>
                                        <p:tav tm="0">
                                          <p:val>
                                            <p:strVal val="#ppt_y"/>
                                          </p:val>
                                        </p:tav>
                                        <p:tav tm="100000">
                                          <p:val>
                                            <p:strVal val="#ppt_y"/>
                                          </p:val>
                                        </p:tav>
                                      </p:tavLst>
                                    </p:anim>
                                    <p:animEffect transition="in" filter="wipe(right)" prLst="gradientSize: 0.1">
                                      <p:cBhvr>
                                        <p:cTn id="39" dur="10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1" grpId="0"/>
      <p:bldP spid="83" grpId="0"/>
      <p:bldP spid="85" grpId="0"/>
      <p:bldP spid="87" grpId="0"/>
      <p:bldP spid="8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95070"/>
            <a:ext cx="10870565" cy="47783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937895" y="1616075"/>
            <a:ext cx="6213475" cy="378460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经济管理是医疗卫生机构管理的重要组成部分。包括运用经济手段促使医疗卫生机构合理地使用人力、物力和财力，提高医疗、护理和后勤服务质量，逐步实行医药成本核算，讲究社会效益和经济效益，更好地完成医疗、护理、卫生、保健、教学、科研、预防等各项工作任务。</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各级各类医疗卫生机构必须实现医药分开，坚决杜绝购药回扣。对药品材料实行“金额管理、重点统计、实耗实销”的管理办法。严格执行物资采购、验收、保管、领发、点交和赔偿制度。加强财务管理和监督。医院要按照国家政策合理组织收入，努力节约开支，反对铺张浪费，防止贪污盗窃。</a:t>
            </a:r>
            <a:endParaRPr lang="zh-CN" altLang="en-US" sz="1600" dirty="0">
              <a:latin typeface="微软雅黑" panose="020B0503020204020204" charset="-122"/>
              <a:ea typeface="微软雅黑" panose="020B0503020204020204" charset="-122"/>
            </a:endParaRPr>
          </a:p>
        </p:txBody>
      </p:sp>
      <p:sp>
        <p:nvSpPr>
          <p:cNvPr id="24" name="同心圆 262"/>
          <p:cNvSpPr/>
          <p:nvPr>
            <p:custDataLst>
              <p:tags r:id="rId2"/>
            </p:custDataLst>
          </p:nvPr>
        </p:nvSpPr>
        <p:spPr>
          <a:xfrm>
            <a:off x="633095"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3" name="同心圆 262"/>
          <p:cNvSpPr/>
          <p:nvPr>
            <p:custDataLst>
              <p:tags r:id="rId3"/>
            </p:custDataLst>
          </p:nvPr>
        </p:nvSpPr>
        <p:spPr>
          <a:xfrm>
            <a:off x="11139170"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6" name="同心圆 262"/>
          <p:cNvSpPr/>
          <p:nvPr>
            <p:custDataLst>
              <p:tags r:id="rId4"/>
            </p:custDataLst>
          </p:nvPr>
        </p:nvSpPr>
        <p:spPr>
          <a:xfrm>
            <a:off x="11337925" y="5782310"/>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7" name="同心圆 262"/>
          <p:cNvSpPr/>
          <p:nvPr>
            <p:custDataLst>
              <p:tags r:id="rId5"/>
            </p:custDataLst>
          </p:nvPr>
        </p:nvSpPr>
        <p:spPr>
          <a:xfrm>
            <a:off x="718820" y="585152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5" name="Title 6"/>
          <p:cNvSpPr txBox="1"/>
          <p:nvPr>
            <p:custDataLst>
              <p:tags r:id="rId6"/>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六、医疗机构的经济管理</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a:picLocks noChangeAspect="1"/>
          </p:cNvPicPr>
          <p:nvPr/>
        </p:nvPicPr>
        <p:blipFill>
          <a:blip r:embed="rId7"/>
          <a:stretch>
            <a:fillRect/>
          </a:stretch>
        </p:blipFill>
        <p:spPr>
          <a:xfrm>
            <a:off x="7597775" y="2009140"/>
            <a:ext cx="3607435" cy="29984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95070"/>
            <a:ext cx="10870565" cy="47783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122680" y="1461135"/>
            <a:ext cx="6724650" cy="42462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C00000"/>
                </a:solidFill>
                <a:latin typeface="微软雅黑" panose="020B0503020204020204" charset="-122"/>
                <a:ea typeface="微软雅黑" panose="020B0503020204020204" charset="-122"/>
              </a:rPr>
              <a:t>（一）党和政府重视医疗机构的法制建设</a:t>
            </a:r>
            <a:endParaRPr lang="zh-CN" altLang="en-US" b="1" dirty="0">
              <a:solidFill>
                <a:srgbClr val="C00000"/>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党和政府历来非常重视医疗机构的建设和发展。为了加强对医疗机构的管理，促进医疗卫生事业的发展，保障公民健康，国务院于 1994 年颁布了《医疗机构管理条例》，明确医疗机构以救死扶伤，防病治病，为公民的健康服务为宗旨；指出国家扶持医疗机构的发展，鼓励多种形式兴办医疗机构；确定国务院卫生行政部门负责全国医疗机构的监督管理工作。此后，原卫生部陆续发布了《医疗机构管理条例实施细则》《医疗机构监督管理行政处罚程序》《医疗机构设置规划指导原则》《医疗机构基本标准》等一系列法规、规章。</a:t>
            </a:r>
            <a:endParaRPr lang="zh-CN" altLang="en-US" dirty="0">
              <a:latin typeface="微软雅黑" panose="020B0503020204020204" charset="-122"/>
              <a:ea typeface="微软雅黑" panose="020B0503020204020204" charset="-122"/>
            </a:endParaRPr>
          </a:p>
        </p:txBody>
      </p:sp>
      <p:sp>
        <p:nvSpPr>
          <p:cNvPr id="24" name="同心圆 262"/>
          <p:cNvSpPr/>
          <p:nvPr>
            <p:custDataLst>
              <p:tags r:id="rId2"/>
            </p:custDataLst>
          </p:nvPr>
        </p:nvSpPr>
        <p:spPr>
          <a:xfrm>
            <a:off x="633095"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3" name="同心圆 262"/>
          <p:cNvSpPr/>
          <p:nvPr>
            <p:custDataLst>
              <p:tags r:id="rId3"/>
            </p:custDataLst>
          </p:nvPr>
        </p:nvSpPr>
        <p:spPr>
          <a:xfrm>
            <a:off x="11139170"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6" name="同心圆 262"/>
          <p:cNvSpPr/>
          <p:nvPr>
            <p:custDataLst>
              <p:tags r:id="rId4"/>
            </p:custDataLst>
          </p:nvPr>
        </p:nvSpPr>
        <p:spPr>
          <a:xfrm>
            <a:off x="11337925" y="5782310"/>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7" name="同心圆 262"/>
          <p:cNvSpPr/>
          <p:nvPr>
            <p:custDataLst>
              <p:tags r:id="rId5"/>
            </p:custDataLst>
          </p:nvPr>
        </p:nvSpPr>
        <p:spPr>
          <a:xfrm>
            <a:off x="718820" y="585152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5" name="Title 6"/>
          <p:cNvSpPr txBox="1"/>
          <p:nvPr>
            <p:custDataLst>
              <p:tags r:id="rId6"/>
            </p:custDataLst>
          </p:nvPr>
        </p:nvSpPr>
        <p:spPr>
          <a:xfrm>
            <a:off x="21489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七、医疗机构的管理立法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nvPicPr>
        <p:blipFill>
          <a:blip r:embed="rId7"/>
          <a:stretch>
            <a:fillRect/>
          </a:stretch>
        </p:blipFill>
        <p:spPr>
          <a:xfrm>
            <a:off x="8382635" y="2418080"/>
            <a:ext cx="2704465" cy="23329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388112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849370" y="2190750"/>
            <a:ext cx="7417435" cy="3415030"/>
          </a:xfrm>
          <a:prstGeom prst="rect">
            <a:avLst/>
          </a:prstGeom>
          <a:noFill/>
        </p:spPr>
        <p:txBody>
          <a:bodyPr wrap="square" lIns="91459" tIns="45729" rIns="91459" bIns="45729" rtlCol="0">
            <a:spAutoFit/>
          </a:bodyPr>
          <a:lstStyle/>
          <a:p>
            <a:pPr indent="457200" algn="just" fontAlgn="auto">
              <a:lnSpc>
                <a:spcPct val="20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（二）医疗机构必须依法执业 </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a:p>
            <a:pPr indent="457200" algn="just" fontAlgn="auto">
              <a:lnSpc>
                <a:spcPct val="20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原卫生部《医院管理评价指南》规定，医院管理要严格执行医疗卫生管理法律、法规、规章、诊疗护理规范；严格按照卫生行政部门核定的诊疗科目执业；医院及科室命名规范；不使用非卫生技术人员从事诊疗活动；专业技术人员具备相应岗位的任职资格，不超范围执业；按照规定申请医疗机构校验；按照规定发布医疗广告。</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6"/>
          <p:cNvSpPr txBox="1"/>
          <p:nvPr>
            <p:custDataLst>
              <p:tags r:id="rId1"/>
            </p:custDataLst>
          </p:nvPr>
        </p:nvSpPr>
        <p:spPr>
          <a:xfrm>
            <a:off x="21489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七、医疗机构的管理立法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028065" y="2679065"/>
            <a:ext cx="1997075" cy="2370138"/>
            <a:chOff x="3585" y="4505"/>
            <a:chExt cx="2865" cy="3450"/>
          </a:xfrm>
        </p:grpSpPr>
        <p:sp>
          <p:nvSpPr>
            <p:cNvPr id="2" name="同心圆 1"/>
            <p:cNvSpPr/>
            <p:nvPr>
              <p:custDataLst>
                <p:tags r:id="rId1"/>
              </p:custDataLst>
            </p:nvPr>
          </p:nvSpPr>
          <p:spPr>
            <a:xfrm>
              <a:off x="3585"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5" name="任意多边形 4"/>
            <p:cNvSpPr/>
            <p:nvPr>
              <p:custDataLst>
                <p:tags r:id="rId2"/>
              </p:custDataLst>
            </p:nvPr>
          </p:nvSpPr>
          <p:spPr>
            <a:xfrm>
              <a:off x="4160" y="5090"/>
              <a:ext cx="1715"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14" name="椭圆 13"/>
            <p:cNvSpPr/>
            <p:nvPr>
              <p:custDataLst>
                <p:tags r:id="rId3"/>
              </p:custDataLst>
            </p:nvPr>
          </p:nvSpPr>
          <p:spPr>
            <a:xfrm>
              <a:off x="4675"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2500"/>
            </a:bodyPr>
            <a:p>
              <a:pPr algn="ctr" fontAlgn="base"/>
              <a:endParaRPr lang="zh-CN" altLang="en-US" sz="1800" strike="noStrike" noProof="1" dirty="0">
                <a:solidFill>
                  <a:srgbClr val="FFFFFF"/>
                </a:solidFill>
                <a:sym typeface="Arial" panose="020B0604020202020204" pitchFamily="34" charset="0"/>
              </a:endParaRPr>
            </a:p>
          </p:txBody>
        </p:sp>
        <p:sp>
          <p:nvSpPr>
            <p:cNvPr id="15" name="同心圆 14"/>
            <p:cNvSpPr/>
            <p:nvPr>
              <p:custDataLst>
                <p:tags r:id="rId4"/>
              </p:custDataLst>
            </p:nvPr>
          </p:nvSpPr>
          <p:spPr>
            <a:xfrm>
              <a:off x="3782"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1931" name="文本框 24"/>
            <p:cNvSpPr txBox="1"/>
            <p:nvPr>
              <p:custDataLst>
                <p:tags r:id="rId5"/>
              </p:custDataLst>
            </p:nvPr>
          </p:nvSpPr>
          <p:spPr>
            <a:xfrm>
              <a:off x="4727"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1</a:t>
              </a:r>
              <a:endParaRPr lang="en-US" altLang="zh-CN" dirty="0">
                <a:solidFill>
                  <a:srgbClr val="404040"/>
                </a:solidFill>
                <a:latin typeface="微软雅黑" panose="020B0503020204020204" charset="-122"/>
                <a:ea typeface="微软雅黑" panose="020B0503020204020204" charset="-122"/>
              </a:endParaRPr>
            </a:p>
          </p:txBody>
        </p:sp>
        <p:sp>
          <p:nvSpPr>
            <p:cNvPr id="49" name="文本框 48"/>
            <p:cNvSpPr txBox="1"/>
            <p:nvPr>
              <p:custDataLst>
                <p:tags r:id="rId6"/>
              </p:custDataLst>
            </p:nvPr>
          </p:nvSpPr>
          <p:spPr>
            <a:xfrm>
              <a:off x="3807" y="5937"/>
              <a:ext cx="2533" cy="1172"/>
            </a:xfrm>
            <a:prstGeom prst="rect">
              <a:avLst/>
            </a:prstGeom>
            <a:noFill/>
          </p:spPr>
          <p:txBody>
            <a:bodyPr wrap="square" rtlCol="0" anchor="ctr" anchorCtr="0">
              <a:normAutofit/>
            </a:bodyPr>
            <a:p>
              <a:pPr algn="ctr">
                <a:lnSpc>
                  <a:spcPct val="120000"/>
                </a:lnSpc>
                <a:spcBef>
                  <a:spcPts val="0"/>
                </a:spcBef>
                <a:spcAft>
                  <a:spcPts val="0"/>
                </a:spcAft>
                <a:buSzPct val="100000"/>
              </a:pPr>
              <a:r>
                <a:rPr lang="zh-CN" altLang="en-US" sz="1600" kern="0" spc="300" noProof="1" dirty="0">
                  <a:solidFill>
                    <a:schemeClr val="accent1">
                      <a:lumMod val="75000"/>
                    </a:schemeClr>
                  </a:solidFill>
                  <a:latin typeface="微软雅黑" panose="020B0503020204020204" charset="-122"/>
                  <a:ea typeface="微软雅黑" panose="020B0503020204020204" charset="-122"/>
                  <a:cs typeface="+mn-cs"/>
                </a:rPr>
                <a:t>1. 立法目标</a:t>
              </a:r>
              <a:endParaRPr lang="zh-CN" altLang="en-US" sz="1600"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grpSp>
        <p:nvGrpSpPr>
          <p:cNvPr id="4" name="组合 3"/>
          <p:cNvGrpSpPr/>
          <p:nvPr/>
        </p:nvGrpSpPr>
        <p:grpSpPr>
          <a:xfrm>
            <a:off x="3612515" y="2750503"/>
            <a:ext cx="1998663" cy="2370137"/>
            <a:chOff x="6752" y="4505"/>
            <a:chExt cx="2865" cy="3450"/>
          </a:xfrm>
        </p:grpSpPr>
        <p:sp>
          <p:nvSpPr>
            <p:cNvPr id="17" name="同心圆 16"/>
            <p:cNvSpPr/>
            <p:nvPr>
              <p:custDataLst>
                <p:tags r:id="rId7"/>
              </p:custDataLst>
            </p:nvPr>
          </p:nvSpPr>
          <p:spPr>
            <a:xfrm>
              <a:off x="6752"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20" name="任意多边形 19"/>
            <p:cNvSpPr/>
            <p:nvPr>
              <p:custDataLst>
                <p:tags r:id="rId8"/>
              </p:custDataLst>
            </p:nvPr>
          </p:nvSpPr>
          <p:spPr>
            <a:xfrm>
              <a:off x="7327" y="5090"/>
              <a:ext cx="1712"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21" name="椭圆 20"/>
            <p:cNvSpPr/>
            <p:nvPr>
              <p:custDataLst>
                <p:tags r:id="rId9"/>
              </p:custDataLst>
            </p:nvPr>
          </p:nvSpPr>
          <p:spPr>
            <a:xfrm>
              <a:off x="7842"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2500"/>
            </a:bodyPr>
            <a:p>
              <a:pPr algn="ctr" fontAlgn="base"/>
              <a:endParaRPr lang="zh-CN" altLang="en-US" sz="1800" strike="noStrike" noProof="1" dirty="0">
                <a:solidFill>
                  <a:srgbClr val="FFFFFF"/>
                </a:solidFill>
                <a:sym typeface="Arial" panose="020B0604020202020204" pitchFamily="34" charset="0"/>
              </a:endParaRPr>
            </a:p>
          </p:txBody>
        </p:sp>
        <p:sp>
          <p:nvSpPr>
            <p:cNvPr id="23" name="同心圆 22"/>
            <p:cNvSpPr/>
            <p:nvPr>
              <p:custDataLst>
                <p:tags r:id="rId10"/>
              </p:custDataLst>
            </p:nvPr>
          </p:nvSpPr>
          <p:spPr>
            <a:xfrm>
              <a:off x="6950"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1938" name="文本框 26"/>
            <p:cNvSpPr txBox="1"/>
            <p:nvPr>
              <p:custDataLst>
                <p:tags r:id="rId11"/>
              </p:custDataLst>
            </p:nvPr>
          </p:nvSpPr>
          <p:spPr>
            <a:xfrm>
              <a:off x="7895"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2</a:t>
              </a:r>
              <a:endParaRPr lang="en-US" altLang="zh-CN" dirty="0">
                <a:solidFill>
                  <a:srgbClr val="404040"/>
                </a:solidFill>
                <a:latin typeface="微软雅黑" panose="020B0503020204020204" charset="-122"/>
                <a:ea typeface="微软雅黑" panose="020B0503020204020204" charset="-122"/>
              </a:endParaRPr>
            </a:p>
          </p:txBody>
        </p:sp>
        <p:sp>
          <p:nvSpPr>
            <p:cNvPr id="50" name="文本框 49"/>
            <p:cNvSpPr txBox="1"/>
            <p:nvPr>
              <p:custDataLst>
                <p:tags r:id="rId12"/>
              </p:custDataLst>
            </p:nvPr>
          </p:nvSpPr>
          <p:spPr>
            <a:xfrm>
              <a:off x="6977" y="5937"/>
              <a:ext cx="2536" cy="1172"/>
            </a:xfrm>
            <a:prstGeom prst="rect">
              <a:avLst/>
            </a:prstGeom>
            <a:noFill/>
          </p:spPr>
          <p:txBody>
            <a:bodyPr wrap="square" rtlCol="0" anchor="ctr" anchorCtr="0">
              <a:normAutofit/>
            </a:bodyPr>
            <a:p>
              <a:pPr algn="ctr">
                <a:lnSpc>
                  <a:spcPct val="120000"/>
                </a:lnSpc>
                <a:spcBef>
                  <a:spcPts val="0"/>
                </a:spcBef>
                <a:spcAft>
                  <a:spcPts val="0"/>
                </a:spcAft>
                <a:buSzPct val="100000"/>
              </a:pPr>
              <a:r>
                <a:rPr lang="zh-CN" altLang="en-US" sz="1600" kern="0" spc="300" noProof="1" dirty="0">
                  <a:solidFill>
                    <a:schemeClr val="accent1">
                      <a:lumMod val="75000"/>
                    </a:schemeClr>
                  </a:solidFill>
                  <a:latin typeface="微软雅黑" panose="020B0503020204020204" charset="-122"/>
                  <a:ea typeface="微软雅黑" panose="020B0503020204020204" charset="-122"/>
                  <a:cs typeface="+mn-cs"/>
                </a:rPr>
                <a:t>2. 医疗机构的界定</a:t>
              </a:r>
              <a:endParaRPr lang="zh-CN" altLang="en-US" sz="1600"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grpSp>
        <p:nvGrpSpPr>
          <p:cNvPr id="6" name="组合 5"/>
          <p:cNvGrpSpPr/>
          <p:nvPr/>
        </p:nvGrpSpPr>
        <p:grpSpPr>
          <a:xfrm>
            <a:off x="6198553" y="2750503"/>
            <a:ext cx="1997075" cy="2370137"/>
            <a:chOff x="9920" y="4505"/>
            <a:chExt cx="2865" cy="3450"/>
          </a:xfrm>
        </p:grpSpPr>
        <p:sp>
          <p:nvSpPr>
            <p:cNvPr id="24" name="同心圆 23"/>
            <p:cNvSpPr/>
            <p:nvPr>
              <p:custDataLst>
                <p:tags r:id="rId13"/>
              </p:custDataLst>
            </p:nvPr>
          </p:nvSpPr>
          <p:spPr>
            <a:xfrm>
              <a:off x="9920"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26" name="任意多边形 25"/>
            <p:cNvSpPr/>
            <p:nvPr>
              <p:custDataLst>
                <p:tags r:id="rId14"/>
              </p:custDataLst>
            </p:nvPr>
          </p:nvSpPr>
          <p:spPr>
            <a:xfrm>
              <a:off x="10495" y="5090"/>
              <a:ext cx="1715"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31" name="椭圆 30"/>
            <p:cNvSpPr/>
            <p:nvPr>
              <p:custDataLst>
                <p:tags r:id="rId15"/>
              </p:custDataLst>
            </p:nvPr>
          </p:nvSpPr>
          <p:spPr>
            <a:xfrm>
              <a:off x="11010" y="4505"/>
              <a:ext cx="685"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2500"/>
            </a:bodyPr>
            <a:p>
              <a:pPr algn="ctr" fontAlgn="base"/>
              <a:endParaRPr lang="zh-CN" altLang="en-US" sz="1800" strike="noStrike" noProof="1" dirty="0">
                <a:solidFill>
                  <a:srgbClr val="FFFFFF"/>
                </a:solidFill>
                <a:sym typeface="Arial" panose="020B0604020202020204" pitchFamily="34" charset="0"/>
              </a:endParaRPr>
            </a:p>
          </p:txBody>
        </p:sp>
        <p:sp>
          <p:nvSpPr>
            <p:cNvPr id="32" name="同心圆 31"/>
            <p:cNvSpPr/>
            <p:nvPr>
              <p:custDataLst>
                <p:tags r:id="rId16"/>
              </p:custDataLst>
            </p:nvPr>
          </p:nvSpPr>
          <p:spPr>
            <a:xfrm>
              <a:off x="10117"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1945" name="文本框 34"/>
            <p:cNvSpPr txBox="1"/>
            <p:nvPr>
              <p:custDataLst>
                <p:tags r:id="rId17"/>
              </p:custDataLst>
            </p:nvPr>
          </p:nvSpPr>
          <p:spPr>
            <a:xfrm>
              <a:off x="11065" y="4560"/>
              <a:ext cx="575"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3</a:t>
              </a:r>
              <a:endParaRPr lang="en-US" altLang="zh-CN" dirty="0">
                <a:solidFill>
                  <a:srgbClr val="404040"/>
                </a:solidFill>
                <a:latin typeface="微软雅黑" panose="020B0503020204020204" charset="-122"/>
                <a:ea typeface="微软雅黑" panose="020B0503020204020204" charset="-122"/>
              </a:endParaRPr>
            </a:p>
          </p:txBody>
        </p:sp>
        <p:sp>
          <p:nvSpPr>
            <p:cNvPr id="51" name="文本框 50"/>
            <p:cNvSpPr txBox="1"/>
            <p:nvPr>
              <p:custDataLst>
                <p:tags r:id="rId18"/>
              </p:custDataLst>
            </p:nvPr>
          </p:nvSpPr>
          <p:spPr>
            <a:xfrm>
              <a:off x="10245" y="5937"/>
              <a:ext cx="2341" cy="1172"/>
            </a:xfrm>
            <a:prstGeom prst="rect">
              <a:avLst/>
            </a:prstGeom>
            <a:noFill/>
          </p:spPr>
          <p:txBody>
            <a:bodyPr wrap="square" rtlCol="0" anchor="ctr" anchorCtr="0">
              <a:normAutofit/>
            </a:bodyPr>
            <a:p>
              <a:pPr algn="ctr">
                <a:lnSpc>
                  <a:spcPct val="120000"/>
                </a:lnSpc>
                <a:spcBef>
                  <a:spcPts val="0"/>
                </a:spcBef>
                <a:spcAft>
                  <a:spcPts val="0"/>
                </a:spcAft>
                <a:buSzPct val="100000"/>
              </a:pPr>
              <a:r>
                <a:rPr lang="zh-CN" altLang="en-US" sz="1600" kern="0" spc="300" noProof="1" dirty="0">
                  <a:solidFill>
                    <a:schemeClr val="accent1">
                      <a:lumMod val="75000"/>
                    </a:schemeClr>
                  </a:solidFill>
                  <a:latin typeface="微软雅黑" panose="020B0503020204020204" charset="-122"/>
                  <a:ea typeface="微软雅黑" panose="020B0503020204020204" charset="-122"/>
                  <a:cs typeface="+mn-cs"/>
                </a:rPr>
                <a:t>3. 规定医疗机构宗旨</a:t>
              </a:r>
              <a:endParaRPr lang="zh-CN" altLang="en-US" sz="1600"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sp>
        <p:nvSpPr>
          <p:cNvPr id="7" name="Title 6"/>
          <p:cNvSpPr txBox="1"/>
          <p:nvPr>
            <p:custDataLst>
              <p:tags r:id="rId19"/>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七、医疗机构的管理立法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707390" y="1133475"/>
            <a:ext cx="629539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rPr>
              <a:t>（三）医疗机构立法特征分析</a:t>
            </a:r>
            <a:endParaRPr lang="zh-CN" altLang="en-US" b="1">
              <a:latin typeface="微软雅黑" panose="020B0503020204020204" charset="-122"/>
              <a:ea typeface="微软雅黑" panose="020B0503020204020204" charset="-122"/>
            </a:endParaRPr>
          </a:p>
        </p:txBody>
      </p:sp>
      <p:grpSp>
        <p:nvGrpSpPr>
          <p:cNvPr id="10" name="组合 9"/>
          <p:cNvGrpSpPr/>
          <p:nvPr/>
        </p:nvGrpSpPr>
        <p:grpSpPr>
          <a:xfrm>
            <a:off x="8783003" y="2716848"/>
            <a:ext cx="1997075" cy="2370137"/>
            <a:chOff x="9920" y="4505"/>
            <a:chExt cx="2865" cy="3450"/>
          </a:xfrm>
        </p:grpSpPr>
        <p:sp>
          <p:nvSpPr>
            <p:cNvPr id="11" name="同心圆 10"/>
            <p:cNvSpPr/>
            <p:nvPr>
              <p:custDataLst>
                <p:tags r:id="rId20"/>
              </p:custDataLst>
            </p:nvPr>
          </p:nvSpPr>
          <p:spPr>
            <a:xfrm>
              <a:off x="9920"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12" name="任意多边形 11"/>
            <p:cNvSpPr/>
            <p:nvPr>
              <p:custDataLst>
                <p:tags r:id="rId21"/>
              </p:custDataLst>
            </p:nvPr>
          </p:nvSpPr>
          <p:spPr>
            <a:xfrm>
              <a:off x="10495" y="5090"/>
              <a:ext cx="1715"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13" name="椭圆 12"/>
            <p:cNvSpPr/>
            <p:nvPr>
              <p:custDataLst>
                <p:tags r:id="rId22"/>
              </p:custDataLst>
            </p:nvPr>
          </p:nvSpPr>
          <p:spPr>
            <a:xfrm>
              <a:off x="11010" y="4505"/>
              <a:ext cx="685"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2500"/>
            </a:bodyPr>
            <a:p>
              <a:pPr algn="ctr" fontAlgn="base"/>
              <a:endParaRPr lang="zh-CN" altLang="en-US" sz="1800" strike="noStrike" noProof="1" dirty="0">
                <a:solidFill>
                  <a:srgbClr val="FFFFFF"/>
                </a:solidFill>
                <a:sym typeface="Arial" panose="020B0604020202020204" pitchFamily="34" charset="0"/>
              </a:endParaRPr>
            </a:p>
          </p:txBody>
        </p:sp>
        <p:sp>
          <p:nvSpPr>
            <p:cNvPr id="16" name="同心圆 15"/>
            <p:cNvSpPr/>
            <p:nvPr>
              <p:custDataLst>
                <p:tags r:id="rId23"/>
              </p:custDataLst>
            </p:nvPr>
          </p:nvSpPr>
          <p:spPr>
            <a:xfrm>
              <a:off x="10117"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18" name="文本框 34"/>
            <p:cNvSpPr txBox="1"/>
            <p:nvPr>
              <p:custDataLst>
                <p:tags r:id="rId24"/>
              </p:custDataLst>
            </p:nvPr>
          </p:nvSpPr>
          <p:spPr>
            <a:xfrm>
              <a:off x="11065" y="4560"/>
              <a:ext cx="575"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4</a:t>
              </a:r>
              <a:endParaRPr lang="en-US" altLang="zh-CN" dirty="0">
                <a:solidFill>
                  <a:srgbClr val="404040"/>
                </a:solidFill>
                <a:latin typeface="微软雅黑" panose="020B0503020204020204" charset="-122"/>
                <a:ea typeface="微软雅黑" panose="020B0503020204020204" charset="-122"/>
              </a:endParaRPr>
            </a:p>
          </p:txBody>
        </p:sp>
        <p:sp>
          <p:nvSpPr>
            <p:cNvPr id="19" name="文本框 18"/>
            <p:cNvSpPr txBox="1"/>
            <p:nvPr>
              <p:custDataLst>
                <p:tags r:id="rId25"/>
              </p:custDataLst>
            </p:nvPr>
          </p:nvSpPr>
          <p:spPr>
            <a:xfrm>
              <a:off x="10284" y="5936"/>
              <a:ext cx="2138" cy="1172"/>
            </a:xfrm>
            <a:prstGeom prst="rect">
              <a:avLst/>
            </a:prstGeom>
            <a:noFill/>
          </p:spPr>
          <p:txBody>
            <a:bodyPr wrap="square" rtlCol="0" anchor="ctr" anchorCtr="0">
              <a:noAutofit/>
            </a:bodyPr>
            <a:p>
              <a:pPr algn="ctr">
                <a:lnSpc>
                  <a:spcPct val="120000"/>
                </a:lnSpc>
                <a:spcBef>
                  <a:spcPts val="0"/>
                </a:spcBef>
                <a:spcAft>
                  <a:spcPts val="0"/>
                </a:spcAft>
                <a:buSzPct val="100000"/>
              </a:pPr>
              <a:r>
                <a:rPr lang="zh-CN" altLang="en-US" sz="1600" kern="0" spc="300" noProof="1" dirty="0">
                  <a:solidFill>
                    <a:schemeClr val="accent1">
                      <a:lumMod val="75000"/>
                    </a:schemeClr>
                  </a:solidFill>
                  <a:latin typeface="微软雅黑" panose="020B0503020204020204" charset="-122"/>
                  <a:ea typeface="微软雅黑" panose="020B0503020204020204" charset="-122"/>
                  <a:cs typeface="+mn-cs"/>
                </a:rPr>
                <a:t>4. 规定多种形式的医疗机构　</a:t>
              </a:r>
              <a:endParaRPr lang="zh-CN" altLang="en-US" sz="1600"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spTree>
    <p:custDataLst>
      <p:tags r:id="rId2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1+#ppt_w/2"/>
                                          </p:val>
                                        </p:tav>
                                        <p:tav tm="100000">
                                          <p:val>
                                            <p:strVal val="#ppt_x"/>
                                          </p:val>
                                        </p:tav>
                                      </p:tavLst>
                                    </p:anim>
                                    <p:anim calcmode="lin" valueType="num">
                                      <p:cBhvr>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1+#ppt_w/2"/>
                                          </p:val>
                                        </p:tav>
                                        <p:tav tm="100000">
                                          <p:val>
                                            <p:strVal val="#ppt_x"/>
                                          </p:val>
                                        </p:tav>
                                      </p:tavLst>
                                    </p:anim>
                                    <p:anim calcmode="lin" valueType="num">
                                      <p:cBhvr>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ppt_x</p:attrName>
                                        </p:attrNameLst>
                                      </p:cBhvr>
                                      <p:tavLst>
                                        <p:tav tm="0">
                                          <p:val>
                                            <p:strVal val="1+#ppt_w/2"/>
                                          </p:val>
                                        </p:tav>
                                        <p:tav tm="100000">
                                          <p:val>
                                            <p:strVal val="#ppt_x"/>
                                          </p:val>
                                        </p:tav>
                                      </p:tavLst>
                                    </p:anim>
                                    <p:anim calcmode="lin" valueType="num">
                                      <p:cBhvr>
                                        <p:cTn id="18" dur="5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3"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ppt_x</p:attrName>
                                        </p:attrNameLst>
                                      </p:cBhvr>
                                      <p:tavLst>
                                        <p:tav tm="0">
                                          <p:val>
                                            <p:strVal val="1+#ppt_w/2"/>
                                          </p:val>
                                        </p:tav>
                                        <p:tav tm="100000">
                                          <p:val>
                                            <p:strVal val="#ppt_x"/>
                                          </p:val>
                                        </p:tav>
                                      </p:tavLst>
                                    </p:anim>
                                    <p:anim calcmode="lin" valueType="num">
                                      <p:cBhvr>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763395" y="1663700"/>
            <a:ext cx="8446770" cy="3415030"/>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第二节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医疗机构管理的法</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律规定</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矩形 16"/>
          <p:cNvSpPr/>
          <p:nvPr>
            <p:custDataLst>
              <p:tags r:id="rId1"/>
            </p:custDataLst>
          </p:nvPr>
        </p:nvSpPr>
        <p:spPr>
          <a:xfrm>
            <a:off x="777875" y="1685925"/>
            <a:ext cx="10626725" cy="1851025"/>
          </a:xfrm>
          <a:prstGeom prst="rect">
            <a:avLst/>
          </a:prstGeom>
          <a:solidFill>
            <a:sysClr val="window" lastClr="FFFFFF"/>
          </a:solidFill>
          <a:ln>
            <a:solidFill>
              <a:sysClr val="window" lastClr="FFFFFF">
                <a:lumMod val="85000"/>
                <a:alpha val="50000"/>
              </a:sys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dirty="0"/>
          </a:p>
        </p:txBody>
      </p:sp>
      <p:sp>
        <p:nvSpPr>
          <p:cNvPr id="9" name="矩形 8"/>
          <p:cNvSpPr>
            <a:spLocks noChangeAspect="1"/>
          </p:cNvSpPr>
          <p:nvPr>
            <p:custDataLst>
              <p:tags r:id="rId2"/>
            </p:custDataLst>
          </p:nvPr>
        </p:nvSpPr>
        <p:spPr>
          <a:xfrm>
            <a:off x="1109663" y="1895475"/>
            <a:ext cx="2159000" cy="1489075"/>
          </a:xfrm>
          <a:prstGeom prst="rect">
            <a:avLst/>
          </a:prstGeom>
          <a:solidFill>
            <a:sysClr val="window" lastClr="FFFFFF">
              <a:lumMod val="8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a:p>
        </p:txBody>
      </p:sp>
      <p:sp>
        <p:nvSpPr>
          <p:cNvPr id="12" name="文本框 11"/>
          <p:cNvSpPr txBox="1"/>
          <p:nvPr>
            <p:custDataLst>
              <p:tags r:id="rId3"/>
            </p:custDataLst>
          </p:nvPr>
        </p:nvSpPr>
        <p:spPr>
          <a:xfrm>
            <a:off x="3598863" y="1772920"/>
            <a:ext cx="7548563" cy="337185"/>
          </a:xfrm>
          <a:prstGeom prst="rect">
            <a:avLst/>
          </a:prstGeom>
          <a:noFill/>
        </p:spPr>
        <p:txBody>
          <a:bodyPr wrap="square" rtlCol="0" anchor="ctr" anchorCtr="0">
            <a:spAutoFit/>
          </a:bodyPr>
          <a:p>
            <a:r>
              <a:rPr sz="1600" spc="100" noProof="1" dirty="0">
                <a:solidFill>
                  <a:schemeClr val="tx1">
                    <a:lumMod val="65000"/>
                    <a:lumOff val="35000"/>
                  </a:schemeClr>
                </a:solidFill>
                <a:latin typeface="微软雅黑" panose="020B0503020204020204" charset="-122"/>
                <a:ea typeface="微软雅黑" panose="020B0503020204020204" charset="-122"/>
                <a:cs typeface="+mn-cs"/>
                <a:sym typeface="+mn-ea"/>
              </a:rPr>
              <a:t>（一）医疗机构设置规划</a:t>
            </a:r>
            <a:endParaRPr sz="1600" spc="100" noProof="1" dirty="0">
              <a:solidFill>
                <a:schemeClr val="tx1">
                  <a:lumMod val="65000"/>
                  <a:lumOff val="35000"/>
                </a:schemeClr>
              </a:solidFill>
              <a:latin typeface="微软雅黑" panose="020B0503020204020204" charset="-122"/>
              <a:ea typeface="微软雅黑" panose="020B0503020204020204" charset="-122"/>
              <a:cs typeface="+mn-cs"/>
              <a:sym typeface="+mn-ea"/>
            </a:endParaRPr>
          </a:p>
        </p:txBody>
      </p:sp>
      <p:sp>
        <p:nvSpPr>
          <p:cNvPr id="2" name="文本框 1"/>
          <p:cNvSpPr txBox="1"/>
          <p:nvPr>
            <p:custDataLst>
              <p:tags r:id="rId4"/>
            </p:custDataLst>
          </p:nvPr>
        </p:nvSpPr>
        <p:spPr>
          <a:xfrm>
            <a:off x="3743325" y="2132013"/>
            <a:ext cx="7546975" cy="1198880"/>
          </a:xfrm>
          <a:prstGeom prst="rect">
            <a:avLst/>
          </a:prstGeom>
          <a:noFill/>
          <a:ln w="9525">
            <a:noFill/>
          </a:ln>
        </p:spPr>
        <p:txBody>
          <a:bodyPr wrap="square" anchor="t" anchorCtr="0">
            <a:spAutoFit/>
          </a:bodyPr>
          <a:p>
            <a:pPr algn="just">
              <a:lnSpc>
                <a:spcPct val="150000"/>
              </a:lnSpc>
            </a:pPr>
            <a:r>
              <a:rPr lang="zh-CN" altLang="zh-CN" sz="1600" b="0" dirty="0">
                <a:solidFill>
                  <a:srgbClr val="595959"/>
                </a:solidFill>
                <a:latin typeface="微软雅黑" panose="020B0503020204020204" charset="-122"/>
                <a:ea typeface="微软雅黑" panose="020B0503020204020204" charset="-122"/>
                <a:sym typeface="微软雅黑" panose="020B0503020204020204" charset="-122"/>
              </a:rPr>
              <a:t>医疗机构设置规划是以卫生区域内居民实际医疗服务需求为依据，以合理配置利用</a:t>
            </a:r>
            <a:endParaRPr lang="zh-CN" altLang="zh-CN" sz="1600" b="0" dirty="0">
              <a:solidFill>
                <a:srgbClr val="595959"/>
              </a:solidFill>
              <a:latin typeface="微软雅黑" panose="020B0503020204020204" charset="-122"/>
              <a:ea typeface="微软雅黑" panose="020B0503020204020204" charset="-122"/>
              <a:sym typeface="微软雅黑" panose="020B0503020204020204" charset="-122"/>
            </a:endParaRPr>
          </a:p>
          <a:p>
            <a:pPr algn="just">
              <a:lnSpc>
                <a:spcPct val="150000"/>
              </a:lnSpc>
            </a:pPr>
            <a:r>
              <a:rPr lang="zh-CN" altLang="zh-CN" sz="1600" b="0" dirty="0">
                <a:solidFill>
                  <a:srgbClr val="595959"/>
                </a:solidFill>
                <a:latin typeface="微软雅黑" panose="020B0503020204020204" charset="-122"/>
                <a:ea typeface="微软雅黑" panose="020B0503020204020204" charset="-122"/>
                <a:sym typeface="微软雅黑" panose="020B0503020204020204" charset="-122"/>
              </a:rPr>
              <a:t>医疗卫生资源及公平地向全体公民提供高质量的基本医疗服务为目的，将各级各类、不同隶属关系、不同性质、不同投资主体形式的医疗机构进行统一规划设置和布局。</a:t>
            </a:r>
            <a:endParaRPr lang="zh-CN" altLang="zh-CN" sz="1600" b="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20" name="矩形 19"/>
          <p:cNvSpPr/>
          <p:nvPr>
            <p:custDataLst>
              <p:tags r:id="rId5"/>
            </p:custDataLst>
          </p:nvPr>
        </p:nvSpPr>
        <p:spPr>
          <a:xfrm>
            <a:off x="777875" y="3609975"/>
            <a:ext cx="10626725" cy="1851025"/>
          </a:xfrm>
          <a:prstGeom prst="rect">
            <a:avLst/>
          </a:prstGeom>
          <a:solidFill>
            <a:sysClr val="window" lastClr="FFFFFF"/>
          </a:solidFill>
          <a:ln>
            <a:solidFill>
              <a:sysClr val="window" lastClr="FFFFFF">
                <a:lumMod val="85000"/>
                <a:alpha val="50000"/>
              </a:sys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dirty="0"/>
          </a:p>
        </p:txBody>
      </p:sp>
      <p:sp>
        <p:nvSpPr>
          <p:cNvPr id="22" name="文本框 21"/>
          <p:cNvSpPr txBox="1"/>
          <p:nvPr>
            <p:custDataLst>
              <p:tags r:id="rId6"/>
            </p:custDataLst>
          </p:nvPr>
        </p:nvSpPr>
        <p:spPr>
          <a:xfrm>
            <a:off x="3598863" y="3777298"/>
            <a:ext cx="7548563" cy="337185"/>
          </a:xfrm>
          <a:prstGeom prst="rect">
            <a:avLst/>
          </a:prstGeom>
          <a:noFill/>
        </p:spPr>
        <p:txBody>
          <a:bodyPr wrap="square" rtlCol="0" anchor="ctr" anchorCtr="0">
            <a:spAutoFit/>
          </a:bodyPr>
          <a:p>
            <a:r>
              <a:rPr sz="1600" spc="100" noProof="1" dirty="0">
                <a:solidFill>
                  <a:schemeClr val="tx1">
                    <a:lumMod val="65000"/>
                    <a:lumOff val="35000"/>
                  </a:schemeClr>
                </a:solidFill>
                <a:latin typeface="微软雅黑" panose="020B0503020204020204" charset="-122"/>
                <a:ea typeface="微软雅黑" panose="020B0503020204020204" charset="-122"/>
                <a:cs typeface="+mn-cs"/>
                <a:sym typeface="+mn-ea"/>
              </a:rPr>
              <a:t>（二）医疗机构设置的条件</a:t>
            </a:r>
            <a:endParaRPr sz="1600" spc="100" noProof="1" dirty="0">
              <a:solidFill>
                <a:schemeClr val="tx1">
                  <a:lumMod val="65000"/>
                  <a:lumOff val="35000"/>
                </a:schemeClr>
              </a:solidFill>
              <a:latin typeface="微软雅黑" panose="020B0503020204020204" charset="-122"/>
              <a:ea typeface="微软雅黑" panose="020B0503020204020204" charset="-122"/>
              <a:cs typeface="+mn-cs"/>
              <a:sym typeface="+mn-ea"/>
            </a:endParaRPr>
          </a:p>
        </p:txBody>
      </p:sp>
      <p:sp>
        <p:nvSpPr>
          <p:cNvPr id="23" name="文本框 22"/>
          <p:cNvSpPr txBox="1"/>
          <p:nvPr>
            <p:custDataLst>
              <p:tags r:id="rId7"/>
            </p:custDataLst>
          </p:nvPr>
        </p:nvSpPr>
        <p:spPr>
          <a:xfrm>
            <a:off x="3738563" y="4114165"/>
            <a:ext cx="7548562" cy="1198880"/>
          </a:xfrm>
          <a:prstGeom prst="rect">
            <a:avLst/>
          </a:prstGeom>
          <a:noFill/>
          <a:ln w="9525">
            <a:noFill/>
          </a:ln>
        </p:spPr>
        <p:txBody>
          <a:bodyPr wrap="square" anchor="t" anchorCtr="0">
            <a:spAutoFit/>
          </a:bodyPr>
          <a:p>
            <a:pPr algn="just">
              <a:lnSpc>
                <a:spcPct val="150000"/>
              </a:lnSpc>
            </a:pPr>
            <a:r>
              <a:rPr lang="zh-CN" altLang="en-US" sz="1600" b="0" dirty="0">
                <a:solidFill>
                  <a:srgbClr val="595959"/>
                </a:solidFill>
                <a:latin typeface="微软雅黑" panose="020B0503020204020204" charset="-122"/>
                <a:ea typeface="微软雅黑" panose="020B0503020204020204" charset="-122"/>
                <a:sym typeface="等线" panose="02010600030101010101" charset="-122"/>
              </a:rPr>
              <a:t>《医疗机构管理条例》第九条规定：“单位或者个人设置医疗机构，必须经县级以上地方人民政府卫生行政部门审查批准，并取得设置医疗机构批准书，方可向有关部门办理其他手续。</a:t>
            </a:r>
            <a:endParaRPr lang="zh-CN" altLang="en-US" sz="1600" b="0" dirty="0">
              <a:solidFill>
                <a:srgbClr val="595959"/>
              </a:solidFill>
              <a:latin typeface="微软雅黑" panose="020B0503020204020204" charset="-122"/>
              <a:ea typeface="微软雅黑" panose="020B0503020204020204" charset="-122"/>
              <a:sym typeface="等线" panose="02010600030101010101" charset="-122"/>
            </a:endParaRPr>
          </a:p>
        </p:txBody>
      </p:sp>
      <p:pic>
        <p:nvPicPr>
          <p:cNvPr id="32" name="图片 31"/>
          <p:cNvPicPr>
            <a:picLocks noChangeAspect="1"/>
          </p:cNvPicPr>
          <p:nvPr>
            <p:custDataLst>
              <p:tags r:id="rId8"/>
            </p:custDataLst>
          </p:nvPr>
        </p:nvPicPr>
        <p:blipFill>
          <a:blip r:embed="rId9" cstate="screen"/>
          <a:srcRect/>
          <a:stretch>
            <a:fillRect/>
          </a:stretch>
        </p:blipFill>
        <p:spPr>
          <a:xfrm>
            <a:off x="1109344" y="1895475"/>
            <a:ext cx="2158366" cy="1488440"/>
          </a:xfrm>
          <a:custGeom>
            <a:avLst/>
            <a:gdLst>
              <a:gd name="connsiteX0" fmla="*/ 0 w 2287267"/>
              <a:gd name="connsiteY0" fmla="*/ 0 h 1715450"/>
              <a:gd name="connsiteX1" fmla="*/ 2287267 w 2287267"/>
              <a:gd name="connsiteY1" fmla="*/ 0 h 1715450"/>
              <a:gd name="connsiteX2" fmla="*/ 2287267 w 2287267"/>
              <a:gd name="connsiteY2" fmla="*/ 1715450 h 1715450"/>
              <a:gd name="connsiteX3" fmla="*/ 0 w 2287267"/>
              <a:gd name="connsiteY3" fmla="*/ 1715450 h 1715450"/>
            </a:gdLst>
            <a:ahLst/>
            <a:cxnLst>
              <a:cxn ang="0">
                <a:pos x="connsiteX0" y="connsiteY0"/>
              </a:cxn>
              <a:cxn ang="0">
                <a:pos x="connsiteX1" y="connsiteY1"/>
              </a:cxn>
              <a:cxn ang="0">
                <a:pos x="connsiteX2" y="connsiteY2"/>
              </a:cxn>
              <a:cxn ang="0">
                <a:pos x="connsiteX3" y="connsiteY3"/>
              </a:cxn>
            </a:cxnLst>
            <a:rect l="l" t="t" r="r" b="b"/>
            <a:pathLst>
              <a:path w="2287267" h="1715450">
                <a:moveTo>
                  <a:pt x="0" y="0"/>
                </a:moveTo>
                <a:lnTo>
                  <a:pt x="2287267" y="0"/>
                </a:lnTo>
                <a:lnTo>
                  <a:pt x="2287267" y="1715450"/>
                </a:lnTo>
                <a:lnTo>
                  <a:pt x="0" y="1715450"/>
                </a:lnTo>
                <a:close/>
              </a:path>
            </a:pathLst>
          </a:custGeom>
        </p:spPr>
      </p:pic>
      <p:sp>
        <p:nvSpPr>
          <p:cNvPr id="21" name="矩形 20"/>
          <p:cNvSpPr>
            <a:spLocks noChangeAspect="1"/>
          </p:cNvSpPr>
          <p:nvPr>
            <p:custDataLst>
              <p:tags r:id="rId10"/>
            </p:custDataLst>
          </p:nvPr>
        </p:nvSpPr>
        <p:spPr>
          <a:xfrm>
            <a:off x="1109663" y="3819525"/>
            <a:ext cx="2159000" cy="1489075"/>
          </a:xfrm>
          <a:prstGeom prst="rect">
            <a:avLst/>
          </a:prstGeom>
          <a:solidFill>
            <a:sysClr val="window" lastClr="FFFFFF">
              <a:lumMod val="8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a:p>
        </p:txBody>
      </p:sp>
      <p:pic>
        <p:nvPicPr>
          <p:cNvPr id="37" name="图片 36"/>
          <p:cNvPicPr>
            <a:picLocks noChangeAspect="1"/>
          </p:cNvPicPr>
          <p:nvPr>
            <p:custDataLst>
              <p:tags r:id="rId11"/>
            </p:custDataLst>
          </p:nvPr>
        </p:nvPicPr>
        <p:blipFill>
          <a:blip r:embed="rId12" cstate="screen"/>
          <a:srcRect/>
          <a:stretch>
            <a:fillRect/>
          </a:stretch>
        </p:blipFill>
        <p:spPr>
          <a:xfrm>
            <a:off x="1109344" y="3819525"/>
            <a:ext cx="2158366" cy="1488440"/>
          </a:xfrm>
          <a:custGeom>
            <a:avLst/>
            <a:gdLst>
              <a:gd name="connsiteX0" fmla="*/ 0 w 2287267"/>
              <a:gd name="connsiteY0" fmla="*/ 0 h 1715450"/>
              <a:gd name="connsiteX1" fmla="*/ 2287267 w 2287267"/>
              <a:gd name="connsiteY1" fmla="*/ 0 h 1715450"/>
              <a:gd name="connsiteX2" fmla="*/ 2287267 w 2287267"/>
              <a:gd name="connsiteY2" fmla="*/ 1715450 h 1715450"/>
              <a:gd name="connsiteX3" fmla="*/ 0 w 2287267"/>
              <a:gd name="connsiteY3" fmla="*/ 1715450 h 1715450"/>
            </a:gdLst>
            <a:ahLst/>
            <a:cxnLst>
              <a:cxn ang="0">
                <a:pos x="connsiteX0" y="connsiteY0"/>
              </a:cxn>
              <a:cxn ang="0">
                <a:pos x="connsiteX1" y="connsiteY1"/>
              </a:cxn>
              <a:cxn ang="0">
                <a:pos x="connsiteX2" y="connsiteY2"/>
              </a:cxn>
              <a:cxn ang="0">
                <a:pos x="connsiteX3" y="connsiteY3"/>
              </a:cxn>
            </a:cxnLst>
            <a:rect l="l" t="t" r="r" b="b"/>
            <a:pathLst>
              <a:path w="2287267" h="1715450">
                <a:moveTo>
                  <a:pt x="0" y="0"/>
                </a:moveTo>
                <a:lnTo>
                  <a:pt x="2287267" y="0"/>
                </a:lnTo>
                <a:lnTo>
                  <a:pt x="2287267" y="1715450"/>
                </a:lnTo>
                <a:lnTo>
                  <a:pt x="0" y="1715450"/>
                </a:lnTo>
                <a:close/>
              </a:path>
            </a:pathLst>
          </a:custGeom>
        </p:spPr>
      </p:pic>
      <p:sp>
        <p:nvSpPr>
          <p:cNvPr id="3" name="Title 6"/>
          <p:cNvSpPr txBox="1"/>
          <p:nvPr>
            <p:custDataLst>
              <p:tags r:id="rId13"/>
            </p:custDataLst>
          </p:nvPr>
        </p:nvSpPr>
        <p:spPr>
          <a:xfrm>
            <a:off x="231407" y="87859"/>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一、医疗机构设置</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p:tgtEl>
                                          <p:spTgt spid="12"/>
                                        </p:tgtEl>
                                        <p:attrNameLst>
                                          <p:attrName>ppt_y</p:attrName>
                                        </p:attrNameLst>
                                      </p:cBhvr>
                                      <p:tavLst>
                                        <p:tav tm="0">
                                          <p:val>
                                            <p:strVal val="#ppt_y-#ppt_h*1.125000"/>
                                          </p:val>
                                        </p:tav>
                                        <p:tav tm="100000">
                                          <p:val>
                                            <p:strVal val="#ppt_y"/>
                                          </p:val>
                                        </p:tav>
                                      </p:tavLst>
                                    </p:anim>
                                    <p:animEffect transition="in" filter="wipe(down)">
                                      <p:cBhvr>
                                        <p:cTn id="8" dur="500"/>
                                        <p:tgtEl>
                                          <p:spTgt spid="12"/>
                                        </p:tgtEl>
                                      </p:cBhvr>
                                    </p:animEffect>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p:tgtEl>
                                          <p:spTgt spid="22"/>
                                        </p:tgtEl>
                                        <p:attrNameLst>
                                          <p:attrName>ppt_y</p:attrName>
                                        </p:attrNameLst>
                                      </p:cBhvr>
                                      <p:tavLst>
                                        <p:tav tm="0">
                                          <p:val>
                                            <p:strVal val="#ppt_y-#ppt_h*1.125000"/>
                                          </p:val>
                                        </p:tav>
                                        <p:tav tm="100000">
                                          <p:val>
                                            <p:strVal val="#ppt_y"/>
                                          </p:val>
                                        </p:tav>
                                      </p:tavLst>
                                    </p:anim>
                                    <p:animEffect transition="in" filter="wipe(down)">
                                      <p:cBhvr>
                                        <p:cTn id="18" dur="500"/>
                                        <p:tgtEl>
                                          <p:spTgt spid="22"/>
                                        </p:tgtEl>
                                      </p:cBhvr>
                                    </p:animEffect>
                                  </p:childTnLst>
                                </p:cTn>
                              </p:par>
                            </p:childTnLst>
                          </p:cTn>
                        </p:par>
                        <p:par>
                          <p:cTn id="19" fill="hold">
                            <p:stCondLst>
                              <p:cond delay="1500"/>
                            </p:stCondLst>
                            <p:childTnLst>
                              <p:par>
                                <p:cTn id="20" presetID="12" presetClass="entr" presetSubtype="1"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p:tgtEl>
                                          <p:spTgt spid="23"/>
                                        </p:tgtEl>
                                        <p:attrNameLst>
                                          <p:attrName>ppt_y</p:attrName>
                                        </p:attrNameLst>
                                      </p:cBhvr>
                                      <p:tavLst>
                                        <p:tav tm="0">
                                          <p:val>
                                            <p:strVal val="#ppt_y-#ppt_h*1.125000"/>
                                          </p:val>
                                        </p:tav>
                                        <p:tav tm="100000">
                                          <p:val>
                                            <p:strVal val="#ppt_y"/>
                                          </p:val>
                                        </p:tav>
                                      </p:tavLst>
                                    </p:anim>
                                    <p:animEffect transition="in" filter="wipe(down)">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rgbClr val="FFFFFF"/>
                  </a:solidFill>
                  <a:latin typeface="隶书" panose="02010509060101010101" pitchFamily="49" charset="-122"/>
                  <a:ea typeface="隶书" panose="02010509060101010101" pitchFamily="49" charset="-122"/>
                </a:rPr>
                <a:t>张以上的医疗机构和专科医院按照省级人民政府卫生行政部门的规定申请；③机关、企</a:t>
              </a:r>
              <a:endParaRPr lang="zh-CN" altLang="en-US">
                <a:solidFill>
                  <a:srgbClr val="FFFFFF"/>
                </a:solidFill>
                <a:latin typeface="隶书" panose="02010509060101010101" pitchFamily="49" charset="-122"/>
                <a:ea typeface="隶书" panose="02010509060101010101" pitchFamily="49" charset="-122"/>
              </a:endParaRPr>
            </a:p>
            <a:p>
              <a:pPr algn="ctr"/>
              <a:r>
                <a:rPr lang="zh-CN" altLang="en-US">
                  <a:solidFill>
                    <a:srgbClr val="FFFFFF"/>
                  </a:solidFill>
                  <a:latin typeface="隶书" panose="02010509060101010101" pitchFamily="49" charset="-122"/>
                  <a:ea typeface="隶书" panose="02010509060101010101" pitchFamily="49" charset="-122"/>
                </a:rPr>
                <a:t>业和事业单位按照国家医疗机构基本标准设置为内部职工服务的门诊部、诊所、卫生所</a:t>
              </a:r>
              <a:endParaRPr lang="zh-CN" altLang="en-US">
                <a:solidFill>
                  <a:srgbClr val="FFFFFF"/>
                </a:solidFill>
                <a:latin typeface="隶书" panose="02010509060101010101" pitchFamily="49" charset="-122"/>
                <a:ea typeface="隶书" panose="02010509060101010101" pitchFamily="49" charset="-122"/>
              </a:endParaRPr>
            </a:p>
            <a:p>
              <a:pPr algn="ctr"/>
              <a:r>
                <a:rPr lang="zh-CN" altLang="en-US">
                  <a:solidFill>
                    <a:srgbClr val="FFFFFF"/>
                  </a:solidFill>
                  <a:latin typeface="隶书" panose="02010509060101010101" pitchFamily="49" charset="-122"/>
                  <a:ea typeface="隶书" panose="02010509060101010101" pitchFamily="49" charset="-122"/>
                </a:rPr>
                <a:t>（室），报所在地的县级人民政府卫生行政部门备案。国家统一规划的医疗机构的设置，</a:t>
              </a:r>
              <a:endParaRPr lang="zh-CN" altLang="en-US">
                <a:solidFill>
                  <a:srgbClr val="FFFFFF"/>
                </a:solidFill>
                <a:latin typeface="隶书" panose="02010509060101010101" pitchFamily="49" charset="-122"/>
                <a:ea typeface="隶书" panose="02010509060101010101" pitchFamily="49" charset="-122"/>
              </a:endParaRPr>
            </a:p>
            <a:p>
              <a:pPr algn="ctr"/>
              <a:r>
                <a:rPr lang="zh-CN" altLang="en-US">
                  <a:solidFill>
                    <a:srgbClr val="FFFFFF"/>
                  </a:solidFill>
                  <a:latin typeface="隶书" panose="02010509060101010101" pitchFamily="49" charset="-122"/>
                  <a:ea typeface="隶书" panose="02010509060101010101" pitchFamily="49" charset="-122"/>
                </a:rPr>
                <a:t>由国务院卫生行政部门决定。</a:t>
              </a: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56" y="2377"/>
              <a:ext cx="10466" cy="6687"/>
            </a:xfrm>
            <a:prstGeom prst="rect">
              <a:avLst/>
            </a:prstGeom>
            <a:noFill/>
          </p:spPr>
          <p:txBody>
            <a:bodyPr wrap="square" rtlCol="0">
              <a:spAutoFit/>
            </a:bodyPr>
            <a:lstStyle/>
            <a:p>
              <a:pPr indent="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（一）申请</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申请设置医疗机构，应当提交下列文件：①设置申请书；②设置可行性研究报告；③选址报告和建筑设计平面图。单位或者个人设置医疗机构，应当按照以下规定提出设置申请：①不设床位或者床位不满 100 张的医疗机构，向所在地的县级人民政府卫生行政部门申请；②床位在 100张以上的医疗机构和专科医院按照省级人民政府卫生行政部门的规定申请；③机关、企业和事业单位按照国家医疗机构基本标准设置为内部职工服务的门诊部、诊所、卫生所（室），报所在地的县级人民政府卫生行政部门备案。国家统一规划的医疗机构的设置，由国务院卫生行政部门决定。</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5" name="Title 6"/>
          <p:cNvSpPr txBox="1"/>
          <p:nvPr>
            <p:custDataLst>
              <p:tags r:id="rId4"/>
            </p:custDataLst>
          </p:nvPr>
        </p:nvSpPr>
        <p:spPr>
          <a:xfrm>
            <a:off x="231407" y="89129"/>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二、医疗机构设置审批程序</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a:picLocks noChangeAspect="1"/>
          </p:cNvPicPr>
          <p:nvPr/>
        </p:nvPicPr>
        <p:blipFill>
          <a:blip r:embed="rId5"/>
          <a:stretch>
            <a:fillRect/>
          </a:stretch>
        </p:blipFill>
        <p:spPr>
          <a:xfrm>
            <a:off x="7974330" y="2463800"/>
            <a:ext cx="3278505" cy="27254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rgbClr val="FFFFFF"/>
                  </a:solidFill>
                  <a:latin typeface="隶书" panose="02010509060101010101" pitchFamily="49" charset="-122"/>
                  <a:ea typeface="隶书" panose="02010509060101010101" pitchFamily="49" charset="-122"/>
                </a:rPr>
                <a:t>张以上的医疗机构和专科医院按照省级人民政府卫生行政部门的规定申请；③机关、企</a:t>
              </a:r>
              <a:endParaRPr lang="zh-CN" altLang="en-US">
                <a:solidFill>
                  <a:srgbClr val="FFFFFF"/>
                </a:solidFill>
                <a:latin typeface="隶书" panose="02010509060101010101" pitchFamily="49" charset="-122"/>
                <a:ea typeface="隶书" panose="02010509060101010101" pitchFamily="49" charset="-122"/>
              </a:endParaRPr>
            </a:p>
            <a:p>
              <a:pPr algn="ctr"/>
              <a:r>
                <a:rPr lang="zh-CN" altLang="en-US">
                  <a:solidFill>
                    <a:srgbClr val="FFFFFF"/>
                  </a:solidFill>
                  <a:latin typeface="隶书" panose="02010509060101010101" pitchFamily="49" charset="-122"/>
                  <a:ea typeface="隶书" panose="02010509060101010101" pitchFamily="49" charset="-122"/>
                </a:rPr>
                <a:t>业和事业单位按照国家医疗机构基本标准设置为内部职工服务的门诊部、诊所、卫生所</a:t>
              </a:r>
              <a:endParaRPr lang="zh-CN" altLang="en-US">
                <a:solidFill>
                  <a:srgbClr val="FFFFFF"/>
                </a:solidFill>
                <a:latin typeface="隶书" panose="02010509060101010101" pitchFamily="49" charset="-122"/>
                <a:ea typeface="隶书" panose="02010509060101010101" pitchFamily="49" charset="-122"/>
              </a:endParaRPr>
            </a:p>
            <a:p>
              <a:pPr algn="ctr"/>
              <a:r>
                <a:rPr lang="zh-CN" altLang="en-US">
                  <a:solidFill>
                    <a:srgbClr val="FFFFFF"/>
                  </a:solidFill>
                  <a:latin typeface="隶书" panose="02010509060101010101" pitchFamily="49" charset="-122"/>
                  <a:ea typeface="隶书" panose="02010509060101010101" pitchFamily="49" charset="-122"/>
                </a:rPr>
                <a:t>（室），报所在地的县级人民政府卫生行政部门备案。国家统一规划的医疗机构的设置，</a:t>
              </a:r>
              <a:endParaRPr lang="zh-CN" altLang="en-US">
                <a:solidFill>
                  <a:srgbClr val="FFFFFF"/>
                </a:solidFill>
                <a:latin typeface="隶书" panose="02010509060101010101" pitchFamily="49" charset="-122"/>
                <a:ea typeface="隶书" panose="02010509060101010101" pitchFamily="49" charset="-122"/>
              </a:endParaRPr>
            </a:p>
            <a:p>
              <a:pPr algn="ctr"/>
              <a:r>
                <a:rPr lang="zh-CN" altLang="en-US">
                  <a:solidFill>
                    <a:srgbClr val="FFFFFF"/>
                  </a:solidFill>
                  <a:latin typeface="隶书" panose="02010509060101010101" pitchFamily="49" charset="-122"/>
                  <a:ea typeface="隶书" panose="02010509060101010101" pitchFamily="49" charset="-122"/>
                </a:rPr>
                <a:t>由国务院卫生行政部门决定。</a:t>
              </a: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56" y="2377"/>
              <a:ext cx="10466" cy="6687"/>
            </a:xfrm>
            <a:prstGeom prst="rect">
              <a:avLst/>
            </a:prstGeom>
            <a:noFill/>
          </p:spPr>
          <p:txBody>
            <a:bodyPr wrap="square" rtlCol="0">
              <a:spAutoFit/>
            </a:bodyPr>
            <a:lstStyle/>
            <a:p>
              <a:pPr indent="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（二）审批</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县级以上地方人民政府卫生行政部门应当自受理设置申请之日起 30 日内，做出批准或者不批准的书面答复；批准设置的，发给设置医疗机构批准书；对不予批准的要以书面形式告知理由。</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医疗机构管理条例实施细则》第二十条规定：“申请设置医疗机构有下列情形之一的，不予批准：①不符合当地《医疗机构设置规划》；②设置人不符合规定的条件；③不能提供满足投资总额的资信证明；④投资总额不能满足各项预算开支；⑤医疗机构选址不合理；⑥污水、污物、粪便处理方案不合理；⑦省、自治区、直辖市卫生行政部门规定的其他情形。”</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5" name="Title 6"/>
          <p:cNvSpPr txBox="1"/>
          <p:nvPr>
            <p:custDataLst>
              <p:tags r:id="rId4"/>
            </p:custDataLst>
          </p:nvPr>
        </p:nvSpPr>
        <p:spPr>
          <a:xfrm>
            <a:off x="231407" y="89129"/>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二、医疗机构设置审批程序</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nvPicPr>
        <p:blipFill>
          <a:blip r:embed="rId5"/>
          <a:stretch>
            <a:fillRect/>
          </a:stretch>
        </p:blipFill>
        <p:spPr>
          <a:xfrm>
            <a:off x="8274685" y="2525395"/>
            <a:ext cx="2704465" cy="23329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44423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44423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中国</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卫生法律法规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135380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医学</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社会组织法律法规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135380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医疗</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机构管理法律法规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227187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护士</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管理法律制度</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227187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法律关系</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7" name="组合 36"/>
          <p:cNvGrpSpPr/>
          <p:nvPr/>
        </p:nvGrpSpPr>
        <p:grpSpPr>
          <a:xfrm>
            <a:off x="7990570" y="3201277"/>
            <a:ext cx="3698922" cy="540000"/>
            <a:chOff x="1397186" y="3857714"/>
            <a:chExt cx="4055189" cy="549605"/>
          </a:xfrm>
        </p:grpSpPr>
        <p:sp>
          <p:nvSpPr>
            <p:cNvPr id="3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第八章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9" name="矩形 38"/>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执</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业医师法律法规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320127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行为法律风险管理制度</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3" name="组合 42"/>
          <p:cNvGrpSpPr/>
          <p:nvPr/>
        </p:nvGrpSpPr>
        <p:grpSpPr>
          <a:xfrm>
            <a:off x="3989612" y="4091547"/>
            <a:ext cx="3498580" cy="540000"/>
            <a:chOff x="1397186" y="3857714"/>
            <a:chExt cx="4055189" cy="549605"/>
          </a:xfrm>
        </p:grpSpPr>
        <p:sp>
          <p:nvSpPr>
            <p:cNvPr id="4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第九章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5" name="矩形 4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药品管理法律法规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570" y="4091547"/>
            <a:ext cx="3698922" cy="540000"/>
            <a:chOff x="1397186" y="3857714"/>
            <a:chExt cx="4225649" cy="549605"/>
          </a:xfrm>
        </p:grpSpPr>
        <p:sp>
          <p:nvSpPr>
            <p:cNvPr id="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突发</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公共卫生事件与灾害事故应急处理法律法规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7990570" y="4981817"/>
            <a:ext cx="3698922"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二章</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献血</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1" name="组合 10"/>
          <p:cNvGrpSpPr/>
          <p:nvPr/>
        </p:nvGrpSpPr>
        <p:grpSpPr>
          <a:xfrm>
            <a:off x="4008027" y="4981817"/>
            <a:ext cx="3498580" cy="540000"/>
            <a:chOff x="1397186" y="3857714"/>
            <a:chExt cx="4225649" cy="549605"/>
          </a:xfrm>
        </p:grpSpPr>
        <p:sp>
          <p:nvSpPr>
            <p:cNvPr id="12"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3" name="矩形 12"/>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传染病</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防治法律法规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2" name="组合 51"/>
          <p:cNvGrpSpPr/>
          <p:nvPr/>
        </p:nvGrpSpPr>
        <p:grpSpPr>
          <a:xfrm>
            <a:off x="3989612" y="5904616"/>
            <a:ext cx="3498580" cy="540000"/>
            <a:chOff x="1397186" y="3857714"/>
            <a:chExt cx="4055189" cy="549605"/>
          </a:xfrm>
        </p:grpSpPr>
        <p:sp>
          <p:nvSpPr>
            <p:cNvPr id="53"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三章</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56" name="矩形 5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中医药</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7" name="组合 56"/>
          <p:cNvGrpSpPr/>
          <p:nvPr/>
        </p:nvGrpSpPr>
        <p:grpSpPr>
          <a:xfrm>
            <a:off x="7990570" y="5904616"/>
            <a:ext cx="3698922" cy="540000"/>
            <a:chOff x="1397186" y="3857714"/>
            <a:chExt cx="4225649" cy="549605"/>
          </a:xfrm>
        </p:grpSpPr>
        <p:sp>
          <p:nvSpPr>
            <p:cNvPr id="58"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四章</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59" name="矩形 58"/>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母</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婴保健法律法规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p:tgtEl>
                                          <p:spTgt spid="37"/>
                                        </p:tgtEl>
                                        <p:attrNameLst>
                                          <p:attrName>ppt_x</p:attrName>
                                        </p:attrNameLst>
                                      </p:cBhvr>
                                      <p:tavLst>
                                        <p:tav tm="0">
                                          <p:val>
                                            <p:strVal val="#ppt_x-#ppt_w*1.125000"/>
                                          </p:val>
                                        </p:tav>
                                        <p:tav tm="100000">
                                          <p:val>
                                            <p:strVal val="#ppt_x"/>
                                          </p:val>
                                        </p:tav>
                                      </p:tavLst>
                                    </p:anim>
                                    <p:animEffect transition="in" filter="wipe(right)">
                                      <p:cBhvr>
                                        <p:cTn id="47" dur="500"/>
                                        <p:tgtEl>
                                          <p:spTgt spid="37"/>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additive="base">
                                        <p:cTn id="51" dur="500"/>
                                        <p:tgtEl>
                                          <p:spTgt spid="43"/>
                                        </p:tgtEl>
                                        <p:attrNameLst>
                                          <p:attrName>ppt_x</p:attrName>
                                        </p:attrNameLst>
                                      </p:cBhvr>
                                      <p:tavLst>
                                        <p:tav tm="0">
                                          <p:val>
                                            <p:strVal val="#ppt_x-#ppt_w*1.125000"/>
                                          </p:val>
                                        </p:tav>
                                        <p:tav tm="100000">
                                          <p:val>
                                            <p:strVal val="#ppt_x"/>
                                          </p:val>
                                        </p:tav>
                                      </p:tavLst>
                                    </p:anim>
                                    <p:animEffect transition="in" filter="wipe(right)">
                                      <p:cBhvr>
                                        <p:cTn id="52" dur="500"/>
                                        <p:tgtEl>
                                          <p:spTgt spid="43"/>
                                        </p:tgtEl>
                                      </p:cBhvr>
                                    </p:animEffect>
                                  </p:childTnLst>
                                </p:cTn>
                              </p:par>
                            </p:childTnLst>
                          </p:cTn>
                        </p:par>
                        <p:par>
                          <p:cTn id="53" fill="hold">
                            <p:stCondLst>
                              <p:cond delay="6500"/>
                            </p:stCondLst>
                            <p:childTnLst>
                              <p:par>
                                <p:cTn id="54" presetID="12" presetClass="entr" presetSubtype="8"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right)">
                                      <p:cBhvr>
                                        <p:cTn id="57" dur="500"/>
                                        <p:tgtEl>
                                          <p:spTgt spid="4"/>
                                        </p:tgtEl>
                                      </p:cBhvr>
                                    </p:animEffect>
                                  </p:childTnLst>
                                </p:cTn>
                              </p:par>
                            </p:childTnLst>
                          </p:cTn>
                        </p:par>
                        <p:par>
                          <p:cTn id="58" fill="hold">
                            <p:stCondLst>
                              <p:cond delay="7000"/>
                            </p:stCondLst>
                            <p:childTnLst>
                              <p:par>
                                <p:cTn id="59" presetID="12" presetClass="entr" presetSubtype="8" fill="hold"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p:tgtEl>
                                          <p:spTgt spid="11"/>
                                        </p:tgtEl>
                                        <p:attrNameLst>
                                          <p:attrName>ppt_x</p:attrName>
                                        </p:attrNameLst>
                                      </p:cBhvr>
                                      <p:tavLst>
                                        <p:tav tm="0">
                                          <p:val>
                                            <p:strVal val="#ppt_x-#ppt_w*1.125000"/>
                                          </p:val>
                                        </p:tav>
                                        <p:tav tm="100000">
                                          <p:val>
                                            <p:strVal val="#ppt_x"/>
                                          </p:val>
                                        </p:tav>
                                      </p:tavLst>
                                    </p:anim>
                                    <p:animEffect transition="in" filter="wipe(right)">
                                      <p:cBhvr>
                                        <p:cTn id="62" dur="500"/>
                                        <p:tgtEl>
                                          <p:spTgt spid="11"/>
                                        </p:tgtEl>
                                      </p:cBhvr>
                                    </p:animEffect>
                                  </p:childTnLst>
                                </p:cTn>
                              </p:par>
                            </p:childTnLst>
                          </p:cTn>
                        </p:par>
                        <p:par>
                          <p:cTn id="63" fill="hold">
                            <p:stCondLst>
                              <p:cond delay="7500"/>
                            </p:stCondLst>
                            <p:childTnLst>
                              <p:par>
                                <p:cTn id="64" presetID="12" presetClass="entr" presetSubtype="8" fill="hold" nodeType="after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additive="base">
                                        <p:cTn id="66" dur="500"/>
                                        <p:tgtEl>
                                          <p:spTgt spid="7"/>
                                        </p:tgtEl>
                                        <p:attrNameLst>
                                          <p:attrName>ppt_x</p:attrName>
                                        </p:attrNameLst>
                                      </p:cBhvr>
                                      <p:tavLst>
                                        <p:tav tm="0">
                                          <p:val>
                                            <p:strVal val="#ppt_x-#ppt_w*1.125000"/>
                                          </p:val>
                                        </p:tav>
                                        <p:tav tm="100000">
                                          <p:val>
                                            <p:strVal val="#ppt_x"/>
                                          </p:val>
                                        </p:tav>
                                      </p:tavLst>
                                    </p:anim>
                                    <p:animEffect transition="in" filter="wipe(right)">
                                      <p:cBhvr>
                                        <p:cTn id="67" dur="500"/>
                                        <p:tgtEl>
                                          <p:spTgt spid="7"/>
                                        </p:tgtEl>
                                      </p:cBhvr>
                                    </p:animEffect>
                                  </p:childTnLst>
                                </p:cTn>
                              </p:par>
                            </p:childTnLst>
                          </p:cTn>
                        </p:par>
                        <p:par>
                          <p:cTn id="68" fill="hold">
                            <p:stCondLst>
                              <p:cond delay="8000"/>
                            </p:stCondLst>
                            <p:childTnLst>
                              <p:par>
                                <p:cTn id="69" presetID="12" presetClass="entr" presetSubtype="8" fill="hold" nodeType="afterEffect">
                                  <p:stCondLst>
                                    <p:cond delay="0"/>
                                  </p:stCondLst>
                                  <p:childTnLst>
                                    <p:set>
                                      <p:cBhvr>
                                        <p:cTn id="70" dur="1" fill="hold">
                                          <p:stCondLst>
                                            <p:cond delay="0"/>
                                          </p:stCondLst>
                                        </p:cTn>
                                        <p:tgtEl>
                                          <p:spTgt spid="52"/>
                                        </p:tgtEl>
                                        <p:attrNameLst>
                                          <p:attrName>style.visibility</p:attrName>
                                        </p:attrNameLst>
                                      </p:cBhvr>
                                      <p:to>
                                        <p:strVal val="visible"/>
                                      </p:to>
                                    </p:set>
                                    <p:anim calcmode="lin" valueType="num">
                                      <p:cBhvr additive="base">
                                        <p:cTn id="71" dur="500"/>
                                        <p:tgtEl>
                                          <p:spTgt spid="52"/>
                                        </p:tgtEl>
                                        <p:attrNameLst>
                                          <p:attrName>ppt_x</p:attrName>
                                        </p:attrNameLst>
                                      </p:cBhvr>
                                      <p:tavLst>
                                        <p:tav tm="0">
                                          <p:val>
                                            <p:strVal val="#ppt_x-#ppt_w*1.125000"/>
                                          </p:val>
                                        </p:tav>
                                        <p:tav tm="100000">
                                          <p:val>
                                            <p:strVal val="#ppt_x"/>
                                          </p:val>
                                        </p:tav>
                                      </p:tavLst>
                                    </p:anim>
                                    <p:animEffect transition="in" filter="wipe(right)">
                                      <p:cBhvr>
                                        <p:cTn id="72" dur="500"/>
                                        <p:tgtEl>
                                          <p:spTgt spid="52"/>
                                        </p:tgtEl>
                                      </p:cBhvr>
                                    </p:animEffect>
                                  </p:childTnLst>
                                </p:cTn>
                              </p:par>
                            </p:childTnLst>
                          </p:cTn>
                        </p:par>
                        <p:par>
                          <p:cTn id="73" fill="hold">
                            <p:stCondLst>
                              <p:cond delay="8500"/>
                            </p:stCondLst>
                            <p:childTnLst>
                              <p:par>
                                <p:cTn id="74" presetID="12" presetClass="entr" presetSubtype="8" fill="hold" nodeType="afterEffect">
                                  <p:stCondLst>
                                    <p:cond delay="0"/>
                                  </p:stCondLst>
                                  <p:childTnLst>
                                    <p:set>
                                      <p:cBhvr>
                                        <p:cTn id="75" dur="1" fill="hold">
                                          <p:stCondLst>
                                            <p:cond delay="0"/>
                                          </p:stCondLst>
                                        </p:cTn>
                                        <p:tgtEl>
                                          <p:spTgt spid="57"/>
                                        </p:tgtEl>
                                        <p:attrNameLst>
                                          <p:attrName>style.visibility</p:attrName>
                                        </p:attrNameLst>
                                      </p:cBhvr>
                                      <p:to>
                                        <p:strVal val="visible"/>
                                      </p:to>
                                    </p:set>
                                    <p:anim calcmode="lin" valueType="num">
                                      <p:cBhvr additive="base">
                                        <p:cTn id="76" dur="500"/>
                                        <p:tgtEl>
                                          <p:spTgt spid="57"/>
                                        </p:tgtEl>
                                        <p:attrNameLst>
                                          <p:attrName>ppt_x</p:attrName>
                                        </p:attrNameLst>
                                      </p:cBhvr>
                                      <p:tavLst>
                                        <p:tav tm="0">
                                          <p:val>
                                            <p:strVal val="#ppt_x-#ppt_w*1.125000"/>
                                          </p:val>
                                        </p:tav>
                                        <p:tav tm="100000">
                                          <p:val>
                                            <p:strVal val="#ppt_x"/>
                                          </p:val>
                                        </p:tav>
                                      </p:tavLst>
                                    </p:anim>
                                    <p:animEffect transition="in" filter="wipe(right)">
                                      <p:cBhvr>
                                        <p:cTn id="7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Title 6"/>
          <p:cNvSpPr txBox="1"/>
          <p:nvPr>
            <p:custDataLst>
              <p:tags r:id="rId1"/>
            </p:custDataLst>
          </p:nvPr>
        </p:nvSpPr>
        <p:spPr>
          <a:xfrm>
            <a:off x="620395" y="1126173"/>
            <a:ext cx="10198100" cy="8108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1000"/>
              </a:spcBef>
              <a:spcAft>
                <a:spcPts val="0"/>
              </a:spcAft>
              <a:buClr>
                <a:srgbClr val="1F4E78"/>
              </a:buClr>
              <a:buSzPct val="110000"/>
              <a:buFont typeface="Wingdings" panose="05000000000000000000" charset="0"/>
              <a:buChar char="u"/>
            </a:pPr>
            <a:r>
              <a:rPr lang="zh-CN" altLang="en-US" sz="16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医疗机构管理条例 第十五条 医疗机构执业，必须进行登记，领取《医疗机构执业许可证》。第十七条 医疗机构的执业登记，由批准其设置的人民政府卫生行政部门办理。</a:t>
            </a:r>
            <a:endParaRPr lang="zh-CN" altLang="en-US" sz="16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1185545" y="2819400"/>
            <a:ext cx="1997075" cy="2370138"/>
            <a:chOff x="3585" y="4505"/>
            <a:chExt cx="2865" cy="3450"/>
          </a:xfrm>
        </p:grpSpPr>
        <p:sp>
          <p:nvSpPr>
            <p:cNvPr id="2" name="同心圆 1"/>
            <p:cNvSpPr/>
            <p:nvPr>
              <p:custDataLst>
                <p:tags r:id="rId2"/>
              </p:custDataLst>
            </p:nvPr>
          </p:nvSpPr>
          <p:spPr>
            <a:xfrm>
              <a:off x="3585"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5" name="任意多边形 4"/>
            <p:cNvSpPr/>
            <p:nvPr>
              <p:custDataLst>
                <p:tags r:id="rId3"/>
              </p:custDataLst>
            </p:nvPr>
          </p:nvSpPr>
          <p:spPr>
            <a:xfrm>
              <a:off x="4160" y="5090"/>
              <a:ext cx="1715"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14" name="椭圆 13"/>
            <p:cNvSpPr/>
            <p:nvPr>
              <p:custDataLst>
                <p:tags r:id="rId4"/>
              </p:custDataLst>
            </p:nvPr>
          </p:nvSpPr>
          <p:spPr>
            <a:xfrm>
              <a:off x="4675"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2500"/>
            </a:bodyPr>
            <a:p>
              <a:pPr algn="ctr" fontAlgn="base"/>
              <a:endParaRPr lang="zh-CN" altLang="en-US" sz="1800" strike="noStrike" noProof="1" dirty="0">
                <a:solidFill>
                  <a:srgbClr val="FFFFFF"/>
                </a:solidFill>
                <a:sym typeface="Arial" panose="020B0604020202020204" pitchFamily="34" charset="0"/>
              </a:endParaRPr>
            </a:p>
          </p:txBody>
        </p:sp>
        <p:sp>
          <p:nvSpPr>
            <p:cNvPr id="15" name="同心圆 14"/>
            <p:cNvSpPr/>
            <p:nvPr>
              <p:custDataLst>
                <p:tags r:id="rId5"/>
              </p:custDataLst>
            </p:nvPr>
          </p:nvSpPr>
          <p:spPr>
            <a:xfrm>
              <a:off x="3782"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1931" name="文本框 24"/>
            <p:cNvSpPr txBox="1"/>
            <p:nvPr>
              <p:custDataLst>
                <p:tags r:id="rId6"/>
              </p:custDataLst>
            </p:nvPr>
          </p:nvSpPr>
          <p:spPr>
            <a:xfrm>
              <a:off x="4727"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1</a:t>
              </a:r>
              <a:endParaRPr lang="en-US" altLang="zh-CN" dirty="0">
                <a:solidFill>
                  <a:srgbClr val="404040"/>
                </a:solidFill>
                <a:latin typeface="微软雅黑" panose="020B0503020204020204" charset="-122"/>
                <a:ea typeface="微软雅黑" panose="020B0503020204020204" charset="-122"/>
              </a:endParaRPr>
            </a:p>
          </p:txBody>
        </p:sp>
        <p:sp>
          <p:nvSpPr>
            <p:cNvPr id="49" name="文本框 48"/>
            <p:cNvSpPr txBox="1"/>
            <p:nvPr>
              <p:custDataLst>
                <p:tags r:id="rId7"/>
              </p:custDataLst>
            </p:nvPr>
          </p:nvSpPr>
          <p:spPr>
            <a:xfrm>
              <a:off x="3807" y="5937"/>
              <a:ext cx="2533" cy="1172"/>
            </a:xfrm>
            <a:prstGeom prst="rect">
              <a:avLst/>
            </a:prstGeom>
            <a:noFill/>
          </p:spPr>
          <p:txBody>
            <a:bodyPr wrap="square" rtlCol="0" anchor="ctr" anchorCtr="0">
              <a:normAutofit/>
            </a:bodyPr>
            <a:p>
              <a:pPr algn="ctr">
                <a:lnSpc>
                  <a:spcPct val="120000"/>
                </a:lnSpc>
                <a:spcBef>
                  <a:spcPts val="0"/>
                </a:spcBef>
                <a:spcAft>
                  <a:spcPts val="0"/>
                </a:spcAft>
                <a:buSzPct val="100000"/>
              </a:pPr>
              <a:r>
                <a:rPr lang="zh-CN" altLang="en-US" sz="1600" kern="0" spc="300" noProof="1" dirty="0">
                  <a:solidFill>
                    <a:schemeClr val="accent1">
                      <a:lumMod val="75000"/>
                    </a:schemeClr>
                  </a:solidFill>
                  <a:latin typeface="微软雅黑" panose="020B0503020204020204" charset="-122"/>
                  <a:ea typeface="微软雅黑" panose="020B0503020204020204" charset="-122"/>
                  <a:cs typeface="+mn-cs"/>
                </a:rPr>
                <a:t>（一）条件</a:t>
              </a:r>
              <a:endParaRPr lang="zh-CN" altLang="en-US" sz="1600"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grpSp>
        <p:nvGrpSpPr>
          <p:cNvPr id="4" name="组合 3"/>
          <p:cNvGrpSpPr/>
          <p:nvPr/>
        </p:nvGrpSpPr>
        <p:grpSpPr>
          <a:xfrm>
            <a:off x="3769995" y="2890838"/>
            <a:ext cx="1998663" cy="2370137"/>
            <a:chOff x="6752" y="4505"/>
            <a:chExt cx="2865" cy="3450"/>
          </a:xfrm>
        </p:grpSpPr>
        <p:sp>
          <p:nvSpPr>
            <p:cNvPr id="17" name="同心圆 16"/>
            <p:cNvSpPr/>
            <p:nvPr>
              <p:custDataLst>
                <p:tags r:id="rId8"/>
              </p:custDataLst>
            </p:nvPr>
          </p:nvSpPr>
          <p:spPr>
            <a:xfrm>
              <a:off x="6752"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20" name="任意多边形 19"/>
            <p:cNvSpPr/>
            <p:nvPr>
              <p:custDataLst>
                <p:tags r:id="rId9"/>
              </p:custDataLst>
            </p:nvPr>
          </p:nvSpPr>
          <p:spPr>
            <a:xfrm>
              <a:off x="7327" y="5090"/>
              <a:ext cx="1712"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21" name="椭圆 20"/>
            <p:cNvSpPr/>
            <p:nvPr>
              <p:custDataLst>
                <p:tags r:id="rId10"/>
              </p:custDataLst>
            </p:nvPr>
          </p:nvSpPr>
          <p:spPr>
            <a:xfrm>
              <a:off x="7842"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2500"/>
            </a:bodyPr>
            <a:p>
              <a:pPr algn="ctr" fontAlgn="base"/>
              <a:endParaRPr lang="zh-CN" altLang="en-US" sz="1800" strike="noStrike" noProof="1" dirty="0">
                <a:solidFill>
                  <a:srgbClr val="FFFFFF"/>
                </a:solidFill>
                <a:sym typeface="Arial" panose="020B0604020202020204" pitchFamily="34" charset="0"/>
              </a:endParaRPr>
            </a:p>
          </p:txBody>
        </p:sp>
        <p:sp>
          <p:nvSpPr>
            <p:cNvPr id="23" name="同心圆 22"/>
            <p:cNvSpPr/>
            <p:nvPr>
              <p:custDataLst>
                <p:tags r:id="rId11"/>
              </p:custDataLst>
            </p:nvPr>
          </p:nvSpPr>
          <p:spPr>
            <a:xfrm>
              <a:off x="6950"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1938" name="文本框 26"/>
            <p:cNvSpPr txBox="1"/>
            <p:nvPr>
              <p:custDataLst>
                <p:tags r:id="rId12"/>
              </p:custDataLst>
            </p:nvPr>
          </p:nvSpPr>
          <p:spPr>
            <a:xfrm>
              <a:off x="7895"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2</a:t>
              </a:r>
              <a:endParaRPr lang="en-US" altLang="zh-CN" dirty="0">
                <a:solidFill>
                  <a:srgbClr val="404040"/>
                </a:solidFill>
                <a:latin typeface="微软雅黑" panose="020B0503020204020204" charset="-122"/>
                <a:ea typeface="微软雅黑" panose="020B0503020204020204" charset="-122"/>
              </a:endParaRPr>
            </a:p>
          </p:txBody>
        </p:sp>
        <p:sp>
          <p:nvSpPr>
            <p:cNvPr id="50" name="文本框 49"/>
            <p:cNvSpPr txBox="1"/>
            <p:nvPr>
              <p:custDataLst>
                <p:tags r:id="rId13"/>
              </p:custDataLst>
            </p:nvPr>
          </p:nvSpPr>
          <p:spPr>
            <a:xfrm>
              <a:off x="6977" y="5937"/>
              <a:ext cx="2536" cy="1172"/>
            </a:xfrm>
            <a:prstGeom prst="rect">
              <a:avLst/>
            </a:prstGeom>
            <a:noFill/>
          </p:spPr>
          <p:txBody>
            <a:bodyPr wrap="square" rtlCol="0" anchor="ctr" anchorCtr="0">
              <a:normAutofit/>
            </a:bodyPr>
            <a:p>
              <a:pPr algn="ctr">
                <a:lnSpc>
                  <a:spcPct val="120000"/>
                </a:lnSpc>
                <a:spcBef>
                  <a:spcPts val="0"/>
                </a:spcBef>
                <a:spcAft>
                  <a:spcPts val="0"/>
                </a:spcAft>
                <a:buSzPct val="100000"/>
              </a:pPr>
              <a:r>
                <a:rPr lang="zh-CN" altLang="en-US" sz="1600" kern="0" spc="300" noProof="1" dirty="0">
                  <a:solidFill>
                    <a:schemeClr val="accent1">
                      <a:lumMod val="75000"/>
                    </a:schemeClr>
                  </a:solidFill>
                  <a:latin typeface="微软雅黑" panose="020B0503020204020204" charset="-122"/>
                  <a:ea typeface="微软雅黑" panose="020B0503020204020204" charset="-122"/>
                  <a:cs typeface="+mn-cs"/>
                </a:rPr>
                <a:t>（二）内容</a:t>
              </a:r>
              <a:endParaRPr lang="zh-CN" altLang="en-US" sz="1600"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grpSp>
        <p:nvGrpSpPr>
          <p:cNvPr id="6" name="组合 5"/>
          <p:cNvGrpSpPr/>
          <p:nvPr/>
        </p:nvGrpSpPr>
        <p:grpSpPr>
          <a:xfrm>
            <a:off x="6356033" y="2890838"/>
            <a:ext cx="1997075" cy="2370137"/>
            <a:chOff x="9920" y="4505"/>
            <a:chExt cx="2865" cy="3450"/>
          </a:xfrm>
        </p:grpSpPr>
        <p:sp>
          <p:nvSpPr>
            <p:cNvPr id="24" name="同心圆 23"/>
            <p:cNvSpPr/>
            <p:nvPr>
              <p:custDataLst>
                <p:tags r:id="rId14"/>
              </p:custDataLst>
            </p:nvPr>
          </p:nvSpPr>
          <p:spPr>
            <a:xfrm>
              <a:off x="9920"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26" name="任意多边形 25"/>
            <p:cNvSpPr/>
            <p:nvPr>
              <p:custDataLst>
                <p:tags r:id="rId15"/>
              </p:custDataLst>
            </p:nvPr>
          </p:nvSpPr>
          <p:spPr>
            <a:xfrm>
              <a:off x="10495" y="5090"/>
              <a:ext cx="1715"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31" name="椭圆 30"/>
            <p:cNvSpPr/>
            <p:nvPr>
              <p:custDataLst>
                <p:tags r:id="rId16"/>
              </p:custDataLst>
            </p:nvPr>
          </p:nvSpPr>
          <p:spPr>
            <a:xfrm>
              <a:off x="11010" y="4505"/>
              <a:ext cx="685"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2500"/>
            </a:bodyPr>
            <a:p>
              <a:pPr algn="ctr" fontAlgn="base"/>
              <a:endParaRPr lang="zh-CN" altLang="en-US" sz="1800" strike="noStrike" noProof="1" dirty="0">
                <a:solidFill>
                  <a:srgbClr val="FFFFFF"/>
                </a:solidFill>
                <a:sym typeface="Arial" panose="020B0604020202020204" pitchFamily="34" charset="0"/>
              </a:endParaRPr>
            </a:p>
          </p:txBody>
        </p:sp>
        <p:sp>
          <p:nvSpPr>
            <p:cNvPr id="32" name="同心圆 31"/>
            <p:cNvSpPr/>
            <p:nvPr>
              <p:custDataLst>
                <p:tags r:id="rId17"/>
              </p:custDataLst>
            </p:nvPr>
          </p:nvSpPr>
          <p:spPr>
            <a:xfrm>
              <a:off x="10117"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1945" name="文本框 34"/>
            <p:cNvSpPr txBox="1"/>
            <p:nvPr>
              <p:custDataLst>
                <p:tags r:id="rId18"/>
              </p:custDataLst>
            </p:nvPr>
          </p:nvSpPr>
          <p:spPr>
            <a:xfrm>
              <a:off x="11065" y="4560"/>
              <a:ext cx="575"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3</a:t>
              </a:r>
              <a:endParaRPr lang="en-US" altLang="zh-CN" dirty="0">
                <a:solidFill>
                  <a:srgbClr val="404040"/>
                </a:solidFill>
                <a:latin typeface="微软雅黑" panose="020B0503020204020204" charset="-122"/>
                <a:ea typeface="微软雅黑" panose="020B0503020204020204" charset="-122"/>
              </a:endParaRPr>
            </a:p>
          </p:txBody>
        </p:sp>
        <p:sp>
          <p:nvSpPr>
            <p:cNvPr id="51" name="文本框 50"/>
            <p:cNvSpPr txBox="1"/>
            <p:nvPr>
              <p:custDataLst>
                <p:tags r:id="rId19"/>
              </p:custDataLst>
            </p:nvPr>
          </p:nvSpPr>
          <p:spPr>
            <a:xfrm>
              <a:off x="10245" y="5937"/>
              <a:ext cx="2341" cy="1172"/>
            </a:xfrm>
            <a:prstGeom prst="rect">
              <a:avLst/>
            </a:prstGeom>
            <a:noFill/>
          </p:spPr>
          <p:txBody>
            <a:bodyPr wrap="square" rtlCol="0" anchor="ctr" anchorCtr="0">
              <a:normAutofit/>
            </a:bodyPr>
            <a:p>
              <a:pPr algn="ctr">
                <a:lnSpc>
                  <a:spcPct val="120000"/>
                </a:lnSpc>
                <a:spcBef>
                  <a:spcPts val="0"/>
                </a:spcBef>
                <a:spcAft>
                  <a:spcPts val="0"/>
                </a:spcAft>
                <a:buSzPct val="100000"/>
              </a:pPr>
              <a:r>
                <a:rPr lang="zh-CN" altLang="en-US" sz="1600" kern="0" spc="300" noProof="1" dirty="0">
                  <a:solidFill>
                    <a:schemeClr val="accent1">
                      <a:lumMod val="75000"/>
                    </a:schemeClr>
                  </a:solidFill>
                  <a:latin typeface="微软雅黑" panose="020B0503020204020204" charset="-122"/>
                  <a:ea typeface="微软雅黑" panose="020B0503020204020204" charset="-122"/>
                  <a:cs typeface="+mn-cs"/>
                </a:rPr>
                <a:t>（三）变更</a:t>
              </a:r>
              <a:endParaRPr lang="zh-CN" altLang="en-US" sz="1600" kern="0" spc="300" noProof="1" dirty="0">
                <a:solidFill>
                  <a:schemeClr val="accent1">
                    <a:lumMod val="75000"/>
                  </a:schemeClr>
                </a:solidFill>
                <a:latin typeface="微软雅黑" panose="020B0503020204020204" charset="-122"/>
                <a:ea typeface="微软雅黑" panose="020B0503020204020204" charset="-122"/>
                <a:cs typeface="+mn-cs"/>
              </a:endParaRPr>
            </a:p>
            <a:p>
              <a:pPr algn="ctr">
                <a:lnSpc>
                  <a:spcPct val="120000"/>
                </a:lnSpc>
                <a:spcBef>
                  <a:spcPts val="0"/>
                </a:spcBef>
                <a:spcAft>
                  <a:spcPts val="0"/>
                </a:spcAft>
                <a:buSzPct val="100000"/>
              </a:pPr>
              <a:r>
                <a:rPr lang="zh-CN" altLang="en-US" sz="1600" kern="0" spc="300" noProof="1" dirty="0">
                  <a:solidFill>
                    <a:schemeClr val="accent1">
                      <a:lumMod val="75000"/>
                    </a:schemeClr>
                  </a:solidFill>
                  <a:latin typeface="微软雅黑" panose="020B0503020204020204" charset="-122"/>
                  <a:ea typeface="微软雅黑" panose="020B0503020204020204" charset="-122"/>
                  <a:cs typeface="+mn-cs"/>
                </a:rPr>
                <a:t>登记</a:t>
              </a:r>
              <a:endParaRPr lang="zh-CN" altLang="en-US" sz="1600"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sp>
        <p:nvSpPr>
          <p:cNvPr id="7" name="Title 6"/>
          <p:cNvSpPr txBox="1"/>
          <p:nvPr>
            <p:custDataLst>
              <p:tags r:id="rId20"/>
            </p:custDataLst>
          </p:nvPr>
        </p:nvSpPr>
        <p:spPr>
          <a:xfrm>
            <a:off x="231407" y="8912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三、医疗机构的登记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9" name="组合 8"/>
          <p:cNvGrpSpPr/>
          <p:nvPr/>
        </p:nvGrpSpPr>
        <p:grpSpPr>
          <a:xfrm>
            <a:off x="9078278" y="2890838"/>
            <a:ext cx="1997075" cy="2370137"/>
            <a:chOff x="9920" y="4505"/>
            <a:chExt cx="2865" cy="3450"/>
          </a:xfrm>
        </p:grpSpPr>
        <p:sp>
          <p:nvSpPr>
            <p:cNvPr id="10" name="同心圆 9"/>
            <p:cNvSpPr/>
            <p:nvPr>
              <p:custDataLst>
                <p:tags r:id="rId21"/>
              </p:custDataLst>
            </p:nvPr>
          </p:nvSpPr>
          <p:spPr>
            <a:xfrm>
              <a:off x="9920"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11" name="任意多边形 10"/>
            <p:cNvSpPr/>
            <p:nvPr>
              <p:custDataLst>
                <p:tags r:id="rId22"/>
              </p:custDataLst>
            </p:nvPr>
          </p:nvSpPr>
          <p:spPr>
            <a:xfrm>
              <a:off x="10495" y="5090"/>
              <a:ext cx="1715"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12" name="椭圆 11"/>
            <p:cNvSpPr/>
            <p:nvPr>
              <p:custDataLst>
                <p:tags r:id="rId23"/>
              </p:custDataLst>
            </p:nvPr>
          </p:nvSpPr>
          <p:spPr>
            <a:xfrm>
              <a:off x="11010" y="4505"/>
              <a:ext cx="685"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2500"/>
            </a:bodyPr>
            <a:p>
              <a:pPr algn="ctr" fontAlgn="base"/>
              <a:endParaRPr lang="zh-CN" altLang="en-US" sz="1800" strike="noStrike" noProof="1" dirty="0">
                <a:solidFill>
                  <a:srgbClr val="FFFFFF"/>
                </a:solidFill>
                <a:sym typeface="Arial" panose="020B0604020202020204" pitchFamily="34" charset="0"/>
              </a:endParaRPr>
            </a:p>
          </p:txBody>
        </p:sp>
        <p:sp>
          <p:nvSpPr>
            <p:cNvPr id="13" name="同心圆 12"/>
            <p:cNvSpPr/>
            <p:nvPr>
              <p:custDataLst>
                <p:tags r:id="rId24"/>
              </p:custDataLst>
            </p:nvPr>
          </p:nvSpPr>
          <p:spPr>
            <a:xfrm>
              <a:off x="10117"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16" name="文本框 34"/>
            <p:cNvSpPr txBox="1"/>
            <p:nvPr>
              <p:custDataLst>
                <p:tags r:id="rId25"/>
              </p:custDataLst>
            </p:nvPr>
          </p:nvSpPr>
          <p:spPr>
            <a:xfrm>
              <a:off x="11065" y="4560"/>
              <a:ext cx="575"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3</a:t>
              </a:r>
              <a:endParaRPr lang="en-US" altLang="zh-CN" dirty="0">
                <a:solidFill>
                  <a:srgbClr val="404040"/>
                </a:solidFill>
                <a:latin typeface="微软雅黑" panose="020B0503020204020204" charset="-122"/>
                <a:ea typeface="微软雅黑" panose="020B0503020204020204" charset="-122"/>
              </a:endParaRPr>
            </a:p>
          </p:txBody>
        </p:sp>
        <p:sp>
          <p:nvSpPr>
            <p:cNvPr id="18" name="文本框 17"/>
            <p:cNvSpPr txBox="1"/>
            <p:nvPr>
              <p:custDataLst>
                <p:tags r:id="rId26"/>
              </p:custDataLst>
            </p:nvPr>
          </p:nvSpPr>
          <p:spPr>
            <a:xfrm>
              <a:off x="10245" y="5937"/>
              <a:ext cx="2341" cy="1172"/>
            </a:xfrm>
            <a:prstGeom prst="rect">
              <a:avLst/>
            </a:prstGeom>
            <a:noFill/>
          </p:spPr>
          <p:txBody>
            <a:bodyPr wrap="square" rtlCol="0" anchor="ctr" anchorCtr="0">
              <a:normAutofit/>
            </a:bodyPr>
            <a:p>
              <a:pPr algn="ctr">
                <a:lnSpc>
                  <a:spcPct val="120000"/>
                </a:lnSpc>
                <a:spcBef>
                  <a:spcPts val="0"/>
                </a:spcBef>
                <a:spcAft>
                  <a:spcPts val="0"/>
                </a:spcAft>
                <a:buSzPct val="100000"/>
              </a:pPr>
              <a:r>
                <a:rPr lang="zh-CN" altLang="en-US" sz="1600" kern="0" spc="300" noProof="1" dirty="0">
                  <a:solidFill>
                    <a:schemeClr val="accent1">
                      <a:lumMod val="75000"/>
                    </a:schemeClr>
                  </a:solidFill>
                  <a:latin typeface="微软雅黑" panose="020B0503020204020204" charset="-122"/>
                  <a:ea typeface="微软雅黑" panose="020B0503020204020204" charset="-122"/>
                  <a:cs typeface="+mn-cs"/>
                </a:rPr>
                <a:t>（四）登记的校验</a:t>
              </a:r>
              <a:endParaRPr lang="zh-CN" altLang="en-US" sz="1600"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spTree>
    <p:custDataLst>
      <p:tags r:id="rId2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1+#ppt_w/2"/>
                                          </p:val>
                                        </p:tav>
                                        <p:tav tm="100000">
                                          <p:val>
                                            <p:strVal val="#ppt_x"/>
                                          </p:val>
                                        </p:tav>
                                      </p:tavLst>
                                    </p:anim>
                                    <p:anim calcmode="lin" valueType="num">
                                      <p:cBhvr>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1+#ppt_w/2"/>
                                          </p:val>
                                        </p:tav>
                                        <p:tav tm="100000">
                                          <p:val>
                                            <p:strVal val="#ppt_x"/>
                                          </p:val>
                                        </p:tav>
                                      </p:tavLst>
                                    </p:anim>
                                    <p:anim calcmode="lin" valueType="num">
                                      <p:cBhvr>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ppt_x</p:attrName>
                                        </p:attrNameLst>
                                      </p:cBhvr>
                                      <p:tavLst>
                                        <p:tav tm="0">
                                          <p:val>
                                            <p:strVal val="1+#ppt_w/2"/>
                                          </p:val>
                                        </p:tav>
                                        <p:tav tm="100000">
                                          <p:val>
                                            <p:strVal val="#ppt_x"/>
                                          </p:val>
                                        </p:tav>
                                      </p:tavLst>
                                    </p:anim>
                                    <p:anim calcmode="lin" valueType="num">
                                      <p:cBhvr>
                                        <p:cTn id="18" dur="5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3"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1+#ppt_w/2"/>
                                          </p:val>
                                        </p:tav>
                                        <p:tav tm="100000">
                                          <p:val>
                                            <p:strVal val="#ppt_x"/>
                                          </p:val>
                                        </p:tav>
                                      </p:tavLst>
                                    </p:anim>
                                    <p:anim calcmode="lin" valueType="num">
                                      <p:cBhvr>
                                        <p:cTn id="23"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 name="组合 60"/>
          <p:cNvGrpSpPr/>
          <p:nvPr/>
        </p:nvGrpSpPr>
        <p:grpSpPr>
          <a:xfrm>
            <a:off x="1679575" y="2371090"/>
            <a:ext cx="2079625" cy="1595438"/>
            <a:chOff x="3200" y="3624"/>
            <a:chExt cx="3276" cy="2513"/>
          </a:xfrm>
        </p:grpSpPr>
        <p:sp>
          <p:nvSpPr>
            <p:cNvPr id="51" name="任意多边形 50"/>
            <p:cNvSpPr/>
            <p:nvPr>
              <p:custDataLst>
                <p:tags r:id="rId1"/>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2"/>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3"/>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4"/>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5"/>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（一）加强政治理论</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学习</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4703763" y="2371090"/>
            <a:ext cx="2079625" cy="1595438"/>
            <a:chOff x="7962" y="3624"/>
            <a:chExt cx="3276" cy="2513"/>
          </a:xfrm>
        </p:grpSpPr>
        <p:sp>
          <p:nvSpPr>
            <p:cNvPr id="50" name="任意多边形 49"/>
            <p:cNvSpPr/>
            <p:nvPr>
              <p:custDataLst>
                <p:tags r:id="rId6"/>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7"/>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8"/>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9"/>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0"/>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（二）加强医德医风</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建设</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7727950" y="2371090"/>
            <a:ext cx="2079625" cy="1595438"/>
            <a:chOff x="12724" y="3624"/>
            <a:chExt cx="3276" cy="2513"/>
          </a:xfrm>
        </p:grpSpPr>
        <p:sp>
          <p:nvSpPr>
            <p:cNvPr id="41" name="任意多边形 40"/>
            <p:cNvSpPr/>
            <p:nvPr>
              <p:custDataLst>
                <p:tags r:id="rId11"/>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2"/>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3"/>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4"/>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5"/>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（三）加强医护质量</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管理</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4" name="组合 63"/>
          <p:cNvGrpSpPr/>
          <p:nvPr/>
        </p:nvGrpSpPr>
        <p:grpSpPr>
          <a:xfrm>
            <a:off x="3236595" y="4215448"/>
            <a:ext cx="2079625" cy="1595437"/>
            <a:chOff x="3200" y="6297"/>
            <a:chExt cx="3276" cy="2513"/>
          </a:xfrm>
        </p:grpSpPr>
        <p:sp>
          <p:nvSpPr>
            <p:cNvPr id="82" name="任意多边形 81"/>
            <p:cNvSpPr/>
            <p:nvPr>
              <p:custDataLst>
                <p:tags r:id="rId16"/>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17"/>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4" name="圆角矩形 83"/>
            <p:cNvSpPr/>
            <p:nvPr>
              <p:custDataLst>
                <p:tags r:id="rId18"/>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5" name="圆角矩形 84"/>
            <p:cNvSpPr/>
            <p:nvPr>
              <p:custDataLst>
                <p:tags r:id="rId19"/>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7" name="文本框 56"/>
            <p:cNvSpPr txBox="1"/>
            <p:nvPr>
              <p:custDataLst>
                <p:tags r:id="rId20"/>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（四）出具执业证明和</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人员身份</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6" name="组合 65"/>
          <p:cNvGrpSpPr/>
          <p:nvPr/>
        </p:nvGrpSpPr>
        <p:grpSpPr>
          <a:xfrm>
            <a:off x="6412548" y="4225608"/>
            <a:ext cx="2079625" cy="1595437"/>
            <a:chOff x="7962" y="6297"/>
            <a:chExt cx="3276" cy="2513"/>
          </a:xfrm>
        </p:grpSpPr>
        <p:sp>
          <p:nvSpPr>
            <p:cNvPr id="72" name="任意多边形 71"/>
            <p:cNvSpPr/>
            <p:nvPr>
              <p:custDataLst>
                <p:tags r:id="rId21"/>
              </p:custDataLst>
            </p:nvPr>
          </p:nvSpPr>
          <p:spPr>
            <a:xfrm>
              <a:off x="7962"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3" name="矩形 72"/>
            <p:cNvSpPr/>
            <p:nvPr>
              <p:custDataLst>
                <p:tags r:id="rId22"/>
              </p:custDataLst>
            </p:nvPr>
          </p:nvSpPr>
          <p:spPr>
            <a:xfrm>
              <a:off x="7962" y="7146"/>
              <a:ext cx="3276" cy="1664"/>
            </a:xfrm>
            <a:prstGeom prst="rect">
              <a:avLst/>
            </a:prstGeom>
            <a:solidFill>
              <a:srgbClr val="9BBB59">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4" name="圆角矩形 73"/>
            <p:cNvSpPr/>
            <p:nvPr>
              <p:custDataLst>
                <p:tags r:id="rId23"/>
              </p:custDataLst>
            </p:nvPr>
          </p:nvSpPr>
          <p:spPr>
            <a:xfrm>
              <a:off x="8446"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5" name="圆角矩形 74"/>
            <p:cNvSpPr/>
            <p:nvPr>
              <p:custDataLst>
                <p:tags r:id="rId24"/>
              </p:custDataLst>
            </p:nvPr>
          </p:nvSpPr>
          <p:spPr>
            <a:xfrm>
              <a:off x="10515"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8" name="文本框 57"/>
            <p:cNvSpPr txBox="1"/>
            <p:nvPr>
              <p:custDataLst>
                <p:tags r:id="rId25"/>
              </p:custDataLst>
            </p:nvPr>
          </p:nvSpPr>
          <p:spPr>
            <a:xfrm>
              <a:off x="7962"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（五）尊重服务对象</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权利</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2" name="文本框 1"/>
          <p:cNvSpPr txBox="1"/>
          <p:nvPr/>
        </p:nvSpPr>
        <p:spPr>
          <a:xfrm>
            <a:off x="656590" y="933450"/>
            <a:ext cx="10646410" cy="922020"/>
          </a:xfrm>
          <a:prstGeom prst="rect">
            <a:avLst/>
          </a:prstGeom>
          <a:noFill/>
        </p:spPr>
        <p:txBody>
          <a:bodyPr wrap="square" rtlCol="0">
            <a:spAutoFit/>
          </a:bodyPr>
          <a:p>
            <a:pPr algn="just">
              <a:lnSpc>
                <a:spcPct val="150000"/>
              </a:lnSpc>
              <a:spcBef>
                <a:spcPts val="0"/>
              </a:spcBef>
              <a:spcAft>
                <a:spcPts val="0"/>
              </a:spcAft>
            </a:pPr>
            <a:r>
              <a:rPr lang="zh-CN" altLang="en-US">
                <a:solidFill>
                  <a:schemeClr val="tx1"/>
                </a:solidFill>
                <a:latin typeface="微软雅黑" panose="020B0503020204020204" charset="-122"/>
                <a:ea typeface="微软雅黑" panose="020B0503020204020204" charset="-122"/>
              </a:rPr>
              <a:t>《医疗机构管理条例》第二十四条规定：“任何单位或者个人，未取得《医疗机构执业许可证》，不得开展诊疗活动。”；第二十五条规定：“医疗机构执业，必须遵守有关法律、法规和医疗技术规范。”</a:t>
            </a:r>
            <a:endParaRPr lang="zh-CN" altLang="en-US">
              <a:solidFill>
                <a:schemeClr val="tx1"/>
              </a:solidFill>
              <a:latin typeface="微软雅黑" panose="020B0503020204020204" charset="-122"/>
              <a:ea typeface="微软雅黑" panose="020B0503020204020204" charset="-122"/>
            </a:endParaRPr>
          </a:p>
        </p:txBody>
      </p:sp>
      <p:sp>
        <p:nvSpPr>
          <p:cNvPr id="5" name="Title 6"/>
          <p:cNvSpPr txBox="1"/>
          <p:nvPr>
            <p:custDataLst>
              <p:tags r:id="rId26"/>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四、医疗机构的执业规则</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p:tgtEl>
                                          <p:spTgt spid="64"/>
                                        </p:tgtEl>
                                        <p:attrNameLst>
                                          <p:attrName>ppt_y</p:attrName>
                                        </p:attrNameLst>
                                      </p:cBhvr>
                                      <p:tavLst>
                                        <p:tav tm="0">
                                          <p:val>
                                            <p:strVal val="#ppt_y-#ppt_h*1.125000"/>
                                          </p:val>
                                        </p:tav>
                                        <p:tav tm="100000">
                                          <p:val>
                                            <p:strVal val="#ppt_y"/>
                                          </p:val>
                                        </p:tav>
                                      </p:tavLst>
                                    </p:anim>
                                    <p:animEffect transition="in" filter="wipe(down)">
                                      <p:cBhvr>
                                        <p:cTn id="23" dur="500"/>
                                        <p:tgtEl>
                                          <p:spTgt spid="64"/>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500"/>
                                        <p:tgtEl>
                                          <p:spTgt spid="66"/>
                                        </p:tgtEl>
                                        <p:attrNameLst>
                                          <p:attrName>ppt_y</p:attrName>
                                        </p:attrNameLst>
                                      </p:cBhvr>
                                      <p:tavLst>
                                        <p:tav tm="0">
                                          <p:val>
                                            <p:strVal val="#ppt_y-#ppt_h*1.125000"/>
                                          </p:val>
                                        </p:tav>
                                        <p:tav tm="100000">
                                          <p:val>
                                            <p:strVal val="#ppt_y"/>
                                          </p:val>
                                        </p:tav>
                                      </p:tavLst>
                                    </p:anim>
                                    <p:animEffect transition="in" filter="wipe(down)">
                                      <p:cBhvr>
                                        <p:cTn id="2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6"/>
          <p:cNvSpPr txBox="1"/>
          <p:nvPr>
            <p:custDataLst>
              <p:tags r:id="rId1"/>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四、医疗机构的执业规则</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1616710" y="1164590"/>
            <a:ext cx="1997075" cy="2370138"/>
            <a:chOff x="3585" y="4505"/>
            <a:chExt cx="2865" cy="3450"/>
          </a:xfrm>
        </p:grpSpPr>
        <p:sp>
          <p:nvSpPr>
            <p:cNvPr id="4" name="同心圆 3"/>
            <p:cNvSpPr/>
            <p:nvPr>
              <p:custDataLst>
                <p:tags r:id="rId2"/>
              </p:custDataLst>
            </p:nvPr>
          </p:nvSpPr>
          <p:spPr>
            <a:xfrm>
              <a:off x="3585"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6" name="任意多边形 5"/>
            <p:cNvSpPr/>
            <p:nvPr>
              <p:custDataLst>
                <p:tags r:id="rId3"/>
              </p:custDataLst>
            </p:nvPr>
          </p:nvSpPr>
          <p:spPr>
            <a:xfrm>
              <a:off x="4160" y="5090"/>
              <a:ext cx="1715"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14" name="椭圆 13"/>
            <p:cNvSpPr/>
            <p:nvPr>
              <p:custDataLst>
                <p:tags r:id="rId4"/>
              </p:custDataLst>
            </p:nvPr>
          </p:nvSpPr>
          <p:spPr>
            <a:xfrm>
              <a:off x="4675"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2500"/>
            </a:bodyPr>
            <a:p>
              <a:pPr algn="ctr" fontAlgn="base"/>
              <a:endParaRPr lang="zh-CN" altLang="en-US" sz="1800" strike="noStrike" noProof="1" dirty="0">
                <a:solidFill>
                  <a:srgbClr val="FFFFFF"/>
                </a:solidFill>
                <a:sym typeface="Arial" panose="020B0604020202020204" pitchFamily="34" charset="0"/>
              </a:endParaRPr>
            </a:p>
          </p:txBody>
        </p:sp>
        <p:sp>
          <p:nvSpPr>
            <p:cNvPr id="15" name="同心圆 14"/>
            <p:cNvSpPr/>
            <p:nvPr>
              <p:custDataLst>
                <p:tags r:id="rId5"/>
              </p:custDataLst>
            </p:nvPr>
          </p:nvSpPr>
          <p:spPr>
            <a:xfrm>
              <a:off x="3782"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1931" name="文本框 24"/>
            <p:cNvSpPr txBox="1"/>
            <p:nvPr>
              <p:custDataLst>
                <p:tags r:id="rId6"/>
              </p:custDataLst>
            </p:nvPr>
          </p:nvSpPr>
          <p:spPr>
            <a:xfrm>
              <a:off x="4727"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1</a:t>
              </a:r>
              <a:endParaRPr lang="en-US" altLang="zh-CN" dirty="0">
                <a:solidFill>
                  <a:srgbClr val="404040"/>
                </a:solidFill>
                <a:latin typeface="微软雅黑" panose="020B0503020204020204" charset="-122"/>
                <a:ea typeface="微软雅黑" panose="020B0503020204020204" charset="-122"/>
              </a:endParaRPr>
            </a:p>
          </p:txBody>
        </p:sp>
        <p:sp>
          <p:nvSpPr>
            <p:cNvPr id="49" name="文本框 48"/>
            <p:cNvSpPr txBox="1"/>
            <p:nvPr>
              <p:custDataLst>
                <p:tags r:id="rId7"/>
              </p:custDataLst>
            </p:nvPr>
          </p:nvSpPr>
          <p:spPr>
            <a:xfrm>
              <a:off x="3807" y="5937"/>
              <a:ext cx="2533" cy="1172"/>
            </a:xfrm>
            <a:prstGeom prst="rect">
              <a:avLst/>
            </a:prstGeom>
            <a:noFill/>
          </p:spPr>
          <p:txBody>
            <a:bodyPr wrap="square" rtlCol="0" anchor="ctr" anchorCtr="0">
              <a:normAutofit/>
            </a:bodyPr>
            <a:p>
              <a:pPr algn="ctr">
                <a:lnSpc>
                  <a:spcPct val="120000"/>
                </a:lnSpc>
                <a:spcBef>
                  <a:spcPts val="0"/>
                </a:spcBef>
                <a:spcAft>
                  <a:spcPts val="0"/>
                </a:spcAft>
                <a:buSzPct val="100000"/>
              </a:pPr>
              <a:r>
                <a:rPr lang="zh-CN" altLang="en-US" sz="1200" b="1" kern="0" spc="300" noProof="1" dirty="0">
                  <a:solidFill>
                    <a:schemeClr val="accent1">
                      <a:lumMod val="75000"/>
                    </a:schemeClr>
                  </a:solidFill>
                  <a:latin typeface="微软雅黑" panose="020B0503020204020204" charset="-122"/>
                  <a:ea typeface="微软雅黑" panose="020B0503020204020204" charset="-122"/>
                  <a:cs typeface="+mn-cs"/>
                </a:rPr>
                <a:t>（六）按法律法规对特殊患者的处理</a:t>
              </a:r>
              <a:endParaRPr lang="zh-CN" altLang="en-US" sz="1200" b="1"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grpSp>
        <p:nvGrpSpPr>
          <p:cNvPr id="7" name="组合 6"/>
          <p:cNvGrpSpPr/>
          <p:nvPr/>
        </p:nvGrpSpPr>
        <p:grpSpPr>
          <a:xfrm>
            <a:off x="4737735" y="1236028"/>
            <a:ext cx="1998663" cy="2370137"/>
            <a:chOff x="6752" y="4505"/>
            <a:chExt cx="2865" cy="3450"/>
          </a:xfrm>
        </p:grpSpPr>
        <p:sp>
          <p:nvSpPr>
            <p:cNvPr id="17" name="同心圆 16"/>
            <p:cNvSpPr/>
            <p:nvPr>
              <p:custDataLst>
                <p:tags r:id="rId8"/>
              </p:custDataLst>
            </p:nvPr>
          </p:nvSpPr>
          <p:spPr>
            <a:xfrm>
              <a:off x="6752"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20" name="任意多边形 19"/>
            <p:cNvSpPr/>
            <p:nvPr>
              <p:custDataLst>
                <p:tags r:id="rId9"/>
              </p:custDataLst>
            </p:nvPr>
          </p:nvSpPr>
          <p:spPr>
            <a:xfrm>
              <a:off x="7327" y="5090"/>
              <a:ext cx="1712"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21" name="椭圆 20"/>
            <p:cNvSpPr/>
            <p:nvPr>
              <p:custDataLst>
                <p:tags r:id="rId10"/>
              </p:custDataLst>
            </p:nvPr>
          </p:nvSpPr>
          <p:spPr>
            <a:xfrm>
              <a:off x="7842"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2500"/>
            </a:bodyPr>
            <a:p>
              <a:pPr algn="ctr" fontAlgn="base"/>
              <a:endParaRPr lang="zh-CN" altLang="en-US" sz="1800" strike="noStrike" noProof="1" dirty="0">
                <a:solidFill>
                  <a:srgbClr val="FFFFFF"/>
                </a:solidFill>
                <a:sym typeface="Arial" panose="020B0604020202020204" pitchFamily="34" charset="0"/>
              </a:endParaRPr>
            </a:p>
          </p:txBody>
        </p:sp>
        <p:sp>
          <p:nvSpPr>
            <p:cNvPr id="23" name="同心圆 22"/>
            <p:cNvSpPr/>
            <p:nvPr>
              <p:custDataLst>
                <p:tags r:id="rId11"/>
              </p:custDataLst>
            </p:nvPr>
          </p:nvSpPr>
          <p:spPr>
            <a:xfrm>
              <a:off x="6950"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1938" name="文本框 26"/>
            <p:cNvSpPr txBox="1"/>
            <p:nvPr>
              <p:custDataLst>
                <p:tags r:id="rId12"/>
              </p:custDataLst>
            </p:nvPr>
          </p:nvSpPr>
          <p:spPr>
            <a:xfrm>
              <a:off x="7895"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2</a:t>
              </a:r>
              <a:endParaRPr lang="en-US" altLang="zh-CN" dirty="0">
                <a:solidFill>
                  <a:srgbClr val="404040"/>
                </a:solidFill>
                <a:latin typeface="微软雅黑" panose="020B0503020204020204" charset="-122"/>
                <a:ea typeface="微软雅黑" panose="020B0503020204020204" charset="-122"/>
              </a:endParaRPr>
            </a:p>
          </p:txBody>
        </p:sp>
        <p:sp>
          <p:nvSpPr>
            <p:cNvPr id="8" name="文本框 7"/>
            <p:cNvSpPr txBox="1"/>
            <p:nvPr>
              <p:custDataLst>
                <p:tags r:id="rId13"/>
              </p:custDataLst>
            </p:nvPr>
          </p:nvSpPr>
          <p:spPr>
            <a:xfrm>
              <a:off x="6977" y="5937"/>
              <a:ext cx="2536" cy="1172"/>
            </a:xfrm>
            <a:prstGeom prst="rect">
              <a:avLst/>
            </a:prstGeom>
            <a:noFill/>
          </p:spPr>
          <p:txBody>
            <a:bodyPr wrap="square" rtlCol="0" anchor="ctr" anchorCtr="0">
              <a:normAutofit/>
            </a:bodyPr>
            <a:p>
              <a:pPr algn="ctr">
                <a:lnSpc>
                  <a:spcPct val="120000"/>
                </a:lnSpc>
                <a:spcBef>
                  <a:spcPts val="0"/>
                </a:spcBef>
                <a:spcAft>
                  <a:spcPts val="0"/>
                </a:spcAft>
                <a:buSzPct val="100000"/>
              </a:pPr>
              <a:r>
                <a:rPr lang="zh-CN" altLang="en-US" sz="1200" b="1" kern="0" spc="300" noProof="1" dirty="0">
                  <a:solidFill>
                    <a:schemeClr val="accent1">
                      <a:lumMod val="75000"/>
                    </a:schemeClr>
                  </a:solidFill>
                  <a:latin typeface="微软雅黑" panose="020B0503020204020204" charset="-122"/>
                  <a:ea typeface="微软雅黑" panose="020B0503020204020204" charset="-122"/>
                  <a:cs typeface="+mn-cs"/>
                </a:rPr>
                <a:t>（七）加强药品</a:t>
              </a:r>
              <a:endParaRPr lang="zh-CN" altLang="en-US" sz="1200" b="1" kern="0" spc="300" noProof="1" dirty="0">
                <a:solidFill>
                  <a:schemeClr val="accent1">
                    <a:lumMod val="75000"/>
                  </a:schemeClr>
                </a:solidFill>
                <a:latin typeface="微软雅黑" panose="020B0503020204020204" charset="-122"/>
                <a:ea typeface="微软雅黑" panose="020B0503020204020204" charset="-122"/>
                <a:cs typeface="+mn-cs"/>
              </a:endParaRPr>
            </a:p>
            <a:p>
              <a:pPr algn="ctr">
                <a:lnSpc>
                  <a:spcPct val="120000"/>
                </a:lnSpc>
                <a:spcBef>
                  <a:spcPts val="0"/>
                </a:spcBef>
                <a:spcAft>
                  <a:spcPts val="0"/>
                </a:spcAft>
                <a:buSzPct val="100000"/>
              </a:pPr>
              <a:r>
                <a:rPr lang="zh-CN" altLang="en-US" sz="1200" b="1" kern="0" spc="300" noProof="1" dirty="0">
                  <a:solidFill>
                    <a:schemeClr val="accent1">
                      <a:lumMod val="75000"/>
                    </a:schemeClr>
                  </a:solidFill>
                  <a:latin typeface="微软雅黑" panose="020B0503020204020204" charset="-122"/>
                  <a:ea typeface="微软雅黑" panose="020B0503020204020204" charset="-122"/>
                  <a:cs typeface="+mn-cs"/>
                </a:rPr>
                <a:t>管理</a:t>
              </a:r>
              <a:endParaRPr lang="zh-CN" altLang="en-US" sz="1200" b="1"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grpSp>
        <p:nvGrpSpPr>
          <p:cNvPr id="9" name="组合 8"/>
          <p:cNvGrpSpPr/>
          <p:nvPr/>
        </p:nvGrpSpPr>
        <p:grpSpPr>
          <a:xfrm>
            <a:off x="7695248" y="1236028"/>
            <a:ext cx="1997075" cy="2370137"/>
            <a:chOff x="9920" y="4505"/>
            <a:chExt cx="2865" cy="3450"/>
          </a:xfrm>
        </p:grpSpPr>
        <p:sp>
          <p:nvSpPr>
            <p:cNvPr id="24" name="同心圆 23"/>
            <p:cNvSpPr/>
            <p:nvPr>
              <p:custDataLst>
                <p:tags r:id="rId14"/>
              </p:custDataLst>
            </p:nvPr>
          </p:nvSpPr>
          <p:spPr>
            <a:xfrm>
              <a:off x="9920"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26" name="任意多边形 25"/>
            <p:cNvSpPr/>
            <p:nvPr>
              <p:custDataLst>
                <p:tags r:id="rId15"/>
              </p:custDataLst>
            </p:nvPr>
          </p:nvSpPr>
          <p:spPr>
            <a:xfrm>
              <a:off x="10495" y="5090"/>
              <a:ext cx="1715"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31" name="椭圆 30"/>
            <p:cNvSpPr/>
            <p:nvPr>
              <p:custDataLst>
                <p:tags r:id="rId16"/>
              </p:custDataLst>
            </p:nvPr>
          </p:nvSpPr>
          <p:spPr>
            <a:xfrm>
              <a:off x="11010" y="4505"/>
              <a:ext cx="685"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2500"/>
            </a:bodyPr>
            <a:p>
              <a:pPr algn="ctr" fontAlgn="base"/>
              <a:endParaRPr lang="zh-CN" altLang="en-US" sz="1800" strike="noStrike" noProof="1" dirty="0">
                <a:solidFill>
                  <a:srgbClr val="FFFFFF"/>
                </a:solidFill>
                <a:sym typeface="Arial" panose="020B0604020202020204" pitchFamily="34" charset="0"/>
              </a:endParaRPr>
            </a:p>
          </p:txBody>
        </p:sp>
        <p:sp>
          <p:nvSpPr>
            <p:cNvPr id="32" name="同心圆 31"/>
            <p:cNvSpPr/>
            <p:nvPr>
              <p:custDataLst>
                <p:tags r:id="rId17"/>
              </p:custDataLst>
            </p:nvPr>
          </p:nvSpPr>
          <p:spPr>
            <a:xfrm>
              <a:off x="10117"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1945" name="文本框 34"/>
            <p:cNvSpPr txBox="1"/>
            <p:nvPr>
              <p:custDataLst>
                <p:tags r:id="rId18"/>
              </p:custDataLst>
            </p:nvPr>
          </p:nvSpPr>
          <p:spPr>
            <a:xfrm>
              <a:off x="11065" y="4560"/>
              <a:ext cx="575"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3</a:t>
              </a:r>
              <a:endParaRPr lang="en-US" altLang="zh-CN" dirty="0">
                <a:solidFill>
                  <a:srgbClr val="404040"/>
                </a:solidFill>
                <a:latin typeface="微软雅黑" panose="020B0503020204020204" charset="-122"/>
                <a:ea typeface="微软雅黑" panose="020B0503020204020204" charset="-122"/>
              </a:endParaRPr>
            </a:p>
          </p:txBody>
        </p:sp>
        <p:sp>
          <p:nvSpPr>
            <p:cNvPr id="10" name="文本框 9"/>
            <p:cNvSpPr txBox="1"/>
            <p:nvPr>
              <p:custDataLst>
                <p:tags r:id="rId19"/>
              </p:custDataLst>
            </p:nvPr>
          </p:nvSpPr>
          <p:spPr>
            <a:xfrm>
              <a:off x="10245" y="5937"/>
              <a:ext cx="2341" cy="1172"/>
            </a:xfrm>
            <a:prstGeom prst="rect">
              <a:avLst/>
            </a:prstGeom>
            <a:noFill/>
          </p:spPr>
          <p:txBody>
            <a:bodyPr wrap="square" rtlCol="0" anchor="ctr" anchorCtr="0">
              <a:normAutofit/>
            </a:bodyPr>
            <a:p>
              <a:pPr algn="ctr">
                <a:lnSpc>
                  <a:spcPct val="120000"/>
                </a:lnSpc>
                <a:spcBef>
                  <a:spcPts val="0"/>
                </a:spcBef>
                <a:spcAft>
                  <a:spcPts val="0"/>
                </a:spcAft>
                <a:buSzPct val="100000"/>
              </a:pPr>
              <a:r>
                <a:rPr lang="zh-CN" altLang="en-US" sz="1200" b="1" kern="0" spc="300" noProof="1" dirty="0">
                  <a:solidFill>
                    <a:schemeClr val="accent1">
                      <a:lumMod val="75000"/>
                    </a:schemeClr>
                  </a:solidFill>
                  <a:latin typeface="微软雅黑" panose="020B0503020204020204" charset="-122"/>
                  <a:ea typeface="微软雅黑" panose="020B0503020204020204" charset="-122"/>
                  <a:cs typeface="+mn-cs"/>
                </a:rPr>
                <a:t>（八）合理合法收费</a:t>
              </a:r>
              <a:endParaRPr lang="zh-CN" altLang="en-US" sz="1200" b="1"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grpSp>
        <p:nvGrpSpPr>
          <p:cNvPr id="11" name="组合 10"/>
          <p:cNvGrpSpPr/>
          <p:nvPr/>
        </p:nvGrpSpPr>
        <p:grpSpPr>
          <a:xfrm>
            <a:off x="3213100" y="3502343"/>
            <a:ext cx="1998663" cy="2370137"/>
            <a:chOff x="6752" y="4505"/>
            <a:chExt cx="2865" cy="3450"/>
          </a:xfrm>
        </p:grpSpPr>
        <p:sp>
          <p:nvSpPr>
            <p:cNvPr id="12" name="同心圆 11"/>
            <p:cNvSpPr/>
            <p:nvPr>
              <p:custDataLst>
                <p:tags r:id="rId20"/>
              </p:custDataLst>
            </p:nvPr>
          </p:nvSpPr>
          <p:spPr>
            <a:xfrm>
              <a:off x="6752"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13" name="任意多边形 12"/>
            <p:cNvSpPr/>
            <p:nvPr>
              <p:custDataLst>
                <p:tags r:id="rId21"/>
              </p:custDataLst>
            </p:nvPr>
          </p:nvSpPr>
          <p:spPr>
            <a:xfrm>
              <a:off x="7327" y="5090"/>
              <a:ext cx="1712"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16" name="椭圆 15"/>
            <p:cNvSpPr/>
            <p:nvPr>
              <p:custDataLst>
                <p:tags r:id="rId22"/>
              </p:custDataLst>
            </p:nvPr>
          </p:nvSpPr>
          <p:spPr>
            <a:xfrm>
              <a:off x="7842"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2500"/>
            </a:bodyPr>
            <a:p>
              <a:pPr algn="ctr" fontAlgn="base"/>
              <a:endParaRPr lang="zh-CN" altLang="en-US" sz="1800" strike="noStrike" noProof="1" dirty="0">
                <a:solidFill>
                  <a:srgbClr val="FFFFFF"/>
                </a:solidFill>
                <a:sym typeface="Arial" panose="020B0604020202020204" pitchFamily="34" charset="0"/>
              </a:endParaRPr>
            </a:p>
          </p:txBody>
        </p:sp>
        <p:sp>
          <p:nvSpPr>
            <p:cNvPr id="18" name="同心圆 17"/>
            <p:cNvSpPr/>
            <p:nvPr>
              <p:custDataLst>
                <p:tags r:id="rId23"/>
              </p:custDataLst>
            </p:nvPr>
          </p:nvSpPr>
          <p:spPr>
            <a:xfrm>
              <a:off x="6950"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19" name="文本框 26"/>
            <p:cNvSpPr txBox="1"/>
            <p:nvPr>
              <p:custDataLst>
                <p:tags r:id="rId24"/>
              </p:custDataLst>
            </p:nvPr>
          </p:nvSpPr>
          <p:spPr>
            <a:xfrm>
              <a:off x="7895"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2</a:t>
              </a:r>
              <a:endParaRPr lang="en-US" altLang="zh-CN" dirty="0">
                <a:solidFill>
                  <a:srgbClr val="404040"/>
                </a:solidFill>
                <a:latin typeface="微软雅黑" panose="020B0503020204020204" charset="-122"/>
                <a:ea typeface="微软雅黑" panose="020B0503020204020204" charset="-122"/>
              </a:endParaRPr>
            </a:p>
          </p:txBody>
        </p:sp>
        <p:sp>
          <p:nvSpPr>
            <p:cNvPr id="22" name="文本框 21"/>
            <p:cNvSpPr txBox="1"/>
            <p:nvPr>
              <p:custDataLst>
                <p:tags r:id="rId25"/>
              </p:custDataLst>
            </p:nvPr>
          </p:nvSpPr>
          <p:spPr>
            <a:xfrm>
              <a:off x="6977" y="5937"/>
              <a:ext cx="2536" cy="1172"/>
            </a:xfrm>
            <a:prstGeom prst="rect">
              <a:avLst/>
            </a:prstGeom>
            <a:noFill/>
          </p:spPr>
          <p:txBody>
            <a:bodyPr wrap="square" rtlCol="0" anchor="ctr" anchorCtr="0">
              <a:normAutofit/>
            </a:bodyPr>
            <a:p>
              <a:pPr algn="ctr">
                <a:lnSpc>
                  <a:spcPct val="120000"/>
                </a:lnSpc>
                <a:spcBef>
                  <a:spcPts val="0"/>
                </a:spcBef>
                <a:spcAft>
                  <a:spcPts val="0"/>
                </a:spcAft>
                <a:buSzPct val="100000"/>
              </a:pPr>
              <a:r>
                <a:rPr lang="zh-CN" altLang="en-US" sz="1200" b="1" kern="0" spc="300" noProof="1" dirty="0">
                  <a:solidFill>
                    <a:schemeClr val="accent1">
                      <a:lumMod val="75000"/>
                    </a:schemeClr>
                  </a:solidFill>
                  <a:latin typeface="微软雅黑" panose="020B0503020204020204" charset="-122"/>
                  <a:ea typeface="微软雅黑" panose="020B0503020204020204" charset="-122"/>
                  <a:cs typeface="+mn-cs"/>
                </a:rPr>
                <a:t>（九）做好预防保健工作</a:t>
              </a:r>
              <a:endParaRPr lang="zh-CN" altLang="en-US" sz="1200" b="1"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grpSp>
        <p:nvGrpSpPr>
          <p:cNvPr id="25" name="组合 24"/>
          <p:cNvGrpSpPr/>
          <p:nvPr/>
        </p:nvGrpSpPr>
        <p:grpSpPr>
          <a:xfrm>
            <a:off x="6457633" y="3576003"/>
            <a:ext cx="1997075" cy="2370137"/>
            <a:chOff x="9920" y="4505"/>
            <a:chExt cx="2865" cy="3450"/>
          </a:xfrm>
        </p:grpSpPr>
        <p:sp>
          <p:nvSpPr>
            <p:cNvPr id="27" name="同心圆 26"/>
            <p:cNvSpPr/>
            <p:nvPr>
              <p:custDataLst>
                <p:tags r:id="rId26"/>
              </p:custDataLst>
            </p:nvPr>
          </p:nvSpPr>
          <p:spPr>
            <a:xfrm>
              <a:off x="9920"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28" name="任意多边形 27"/>
            <p:cNvSpPr/>
            <p:nvPr>
              <p:custDataLst>
                <p:tags r:id="rId27"/>
              </p:custDataLst>
            </p:nvPr>
          </p:nvSpPr>
          <p:spPr>
            <a:xfrm>
              <a:off x="10495" y="5090"/>
              <a:ext cx="1715"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29" name="椭圆 28"/>
            <p:cNvSpPr/>
            <p:nvPr>
              <p:custDataLst>
                <p:tags r:id="rId28"/>
              </p:custDataLst>
            </p:nvPr>
          </p:nvSpPr>
          <p:spPr>
            <a:xfrm>
              <a:off x="11010" y="4505"/>
              <a:ext cx="685"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2500"/>
            </a:bodyPr>
            <a:p>
              <a:pPr algn="ctr" fontAlgn="base"/>
              <a:endParaRPr lang="zh-CN" altLang="en-US" sz="1800" strike="noStrike" noProof="1" dirty="0">
                <a:solidFill>
                  <a:srgbClr val="FFFFFF"/>
                </a:solidFill>
                <a:sym typeface="Arial" panose="020B0604020202020204" pitchFamily="34" charset="0"/>
              </a:endParaRPr>
            </a:p>
          </p:txBody>
        </p:sp>
        <p:sp>
          <p:nvSpPr>
            <p:cNvPr id="30" name="同心圆 29"/>
            <p:cNvSpPr/>
            <p:nvPr>
              <p:custDataLst>
                <p:tags r:id="rId29"/>
              </p:custDataLst>
            </p:nvPr>
          </p:nvSpPr>
          <p:spPr>
            <a:xfrm>
              <a:off x="10117"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33" name="文本框 34"/>
            <p:cNvSpPr txBox="1"/>
            <p:nvPr>
              <p:custDataLst>
                <p:tags r:id="rId30"/>
              </p:custDataLst>
            </p:nvPr>
          </p:nvSpPr>
          <p:spPr>
            <a:xfrm>
              <a:off x="11065" y="4560"/>
              <a:ext cx="575"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3</a:t>
              </a:r>
              <a:endParaRPr lang="en-US" altLang="zh-CN" dirty="0">
                <a:solidFill>
                  <a:srgbClr val="404040"/>
                </a:solidFill>
                <a:latin typeface="微软雅黑" panose="020B0503020204020204" charset="-122"/>
                <a:ea typeface="微软雅黑" panose="020B0503020204020204" charset="-122"/>
              </a:endParaRPr>
            </a:p>
          </p:txBody>
        </p:sp>
        <p:sp>
          <p:nvSpPr>
            <p:cNvPr id="34" name="文本框 33"/>
            <p:cNvSpPr txBox="1"/>
            <p:nvPr>
              <p:custDataLst>
                <p:tags r:id="rId31"/>
              </p:custDataLst>
            </p:nvPr>
          </p:nvSpPr>
          <p:spPr>
            <a:xfrm>
              <a:off x="10245" y="5937"/>
              <a:ext cx="2341" cy="1172"/>
            </a:xfrm>
            <a:prstGeom prst="rect">
              <a:avLst/>
            </a:prstGeom>
            <a:noFill/>
          </p:spPr>
          <p:txBody>
            <a:bodyPr wrap="square" rtlCol="0" anchor="ctr" anchorCtr="0">
              <a:noAutofit/>
            </a:bodyPr>
            <a:p>
              <a:pPr algn="ctr">
                <a:lnSpc>
                  <a:spcPct val="120000"/>
                </a:lnSpc>
                <a:spcBef>
                  <a:spcPts val="0"/>
                </a:spcBef>
                <a:spcAft>
                  <a:spcPts val="0"/>
                </a:spcAft>
                <a:buSzPct val="100000"/>
              </a:pPr>
              <a:r>
                <a:rPr lang="zh-CN" altLang="en-US" sz="1200" b="1" kern="0" spc="300" noProof="1" dirty="0">
                  <a:solidFill>
                    <a:schemeClr val="accent1">
                      <a:lumMod val="75000"/>
                    </a:schemeClr>
                  </a:solidFill>
                  <a:latin typeface="微软雅黑" panose="020B0503020204020204" charset="-122"/>
                  <a:ea typeface="微软雅黑" panose="020B0503020204020204" charset="-122"/>
                  <a:cs typeface="+mn-cs"/>
                </a:rPr>
                <a:t>（十）服从突发公共卫生事件与灾害事故的应急调遣</a:t>
              </a:r>
              <a:endParaRPr lang="zh-CN" altLang="en-US" sz="1200" b="1"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spTree>
    <p:custDataLst>
      <p:tags r:id="rId3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1+#ppt_w/2"/>
                                          </p:val>
                                        </p:tav>
                                        <p:tav tm="100000">
                                          <p:val>
                                            <p:strVal val="#ppt_x"/>
                                          </p:val>
                                        </p:tav>
                                      </p:tavLst>
                                    </p:anim>
                                    <p:anim calcmode="lin" valueType="num">
                                      <p:cBhvr>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1+#ppt_w/2"/>
                                          </p:val>
                                        </p:tav>
                                        <p:tav tm="100000">
                                          <p:val>
                                            <p:strVal val="#ppt_x"/>
                                          </p:val>
                                        </p:tav>
                                      </p:tavLst>
                                    </p:anim>
                                    <p:anim calcmode="lin" valueType="num">
                                      <p:cBhvr>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1+#ppt_w/2"/>
                                          </p:val>
                                        </p:tav>
                                        <p:tav tm="100000">
                                          <p:val>
                                            <p:strVal val="#ppt_x"/>
                                          </p:val>
                                        </p:tav>
                                      </p:tavLst>
                                    </p:anim>
                                    <p:anim calcmode="lin" valueType="num">
                                      <p:cBhvr>
                                        <p:cTn id="18" dur="500" fill="hold"/>
                                        <p:tgtEl>
                                          <p:spTgt spid="9"/>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3"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1+#ppt_w/2"/>
                                          </p:val>
                                        </p:tav>
                                        <p:tav tm="100000">
                                          <p:val>
                                            <p:strVal val="#ppt_x"/>
                                          </p:val>
                                        </p:tav>
                                      </p:tavLst>
                                    </p:anim>
                                    <p:anim calcmode="lin" valueType="num">
                                      <p:cBhvr>
                                        <p:cTn id="23" dur="500" fill="hold"/>
                                        <p:tgtEl>
                                          <p:spTgt spid="11"/>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3"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ppt_x</p:attrName>
                                        </p:attrNameLst>
                                      </p:cBhvr>
                                      <p:tavLst>
                                        <p:tav tm="0">
                                          <p:val>
                                            <p:strVal val="1+#ppt_w/2"/>
                                          </p:val>
                                        </p:tav>
                                        <p:tav tm="100000">
                                          <p:val>
                                            <p:strVal val="#ppt_x"/>
                                          </p:val>
                                        </p:tav>
                                      </p:tavLst>
                                    </p:anim>
                                    <p:anim calcmode="lin" valueType="num">
                                      <p:cBhvr>
                                        <p:cTn id="28"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713230" y="2045970"/>
            <a:ext cx="8446770" cy="2306955"/>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第三节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医疗机构工作制度</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388112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849370" y="2190750"/>
            <a:ext cx="7417435" cy="2861310"/>
          </a:xfrm>
          <a:prstGeom prst="rect">
            <a:avLst/>
          </a:prstGeom>
          <a:noFill/>
        </p:spPr>
        <p:txBody>
          <a:bodyPr wrap="square" lIns="91459" tIns="45729" rIns="91459" bIns="45729" rtlCol="0">
            <a:spAutoFit/>
          </a:bodyPr>
          <a:lstStyle/>
          <a:p>
            <a:pPr indent="457200" algn="just" fontAlgn="auto">
              <a:lnSpc>
                <a:spcPct val="20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行政管理制度包括：①医院领导干部深入科室制度；②请求报告制度；③病历管理制度；④职工培训制度；⑤社会监督制度；⑥医德教育和医德考核制度；⑦档案管理制度；⑧医院应急管理制度；⑨卫生技术人力资源管理制度；⑩ 投诉处理管理制度、医院依法维护患者权利的制度和患者知情同意告知制度等。</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6"/>
          <p:cNvSpPr txBox="1"/>
          <p:nvPr>
            <p:custDataLst>
              <p:tags r:id="rId1"/>
            </p:custDataLst>
          </p:nvPr>
        </p:nvSpPr>
        <p:spPr>
          <a:xfrm>
            <a:off x="21489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一、行政管理制度</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2092325"/>
            <a:ext cx="8014335" cy="313309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790315" y="2475230"/>
            <a:ext cx="7417435" cy="2306955"/>
          </a:xfrm>
          <a:prstGeom prst="rect">
            <a:avLst/>
          </a:prstGeom>
          <a:noFill/>
        </p:spPr>
        <p:txBody>
          <a:bodyPr wrap="square" lIns="91459" tIns="45729" rIns="91459" bIns="45729" rtlCol="0">
            <a:spAutoFit/>
          </a:bodyPr>
          <a:lstStyle/>
          <a:p>
            <a:pPr indent="457200" algn="just" fontAlgn="auto">
              <a:lnSpc>
                <a:spcPct val="20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医疗管理制度包括：①急诊室工作制度；②门诊工作制度；③医疗质量管理制度；④医院感染管理制度；⑤手术室管理工作制度；⑥重大医疗过失行为和医疗事故报告制度；⑦医疗技术管理制度；⑧急危重患者抢救及报告制度等。</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6"/>
          <p:cNvSpPr txBox="1"/>
          <p:nvPr>
            <p:custDataLst>
              <p:tags r:id="rId1"/>
            </p:custDataLst>
          </p:nvPr>
        </p:nvSpPr>
        <p:spPr>
          <a:xfrm>
            <a:off x="21489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二、医疗管理制度</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2092325"/>
            <a:ext cx="8014335" cy="313309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790315" y="2475230"/>
            <a:ext cx="7417435" cy="2306955"/>
          </a:xfrm>
          <a:prstGeom prst="rect">
            <a:avLst/>
          </a:prstGeom>
          <a:noFill/>
        </p:spPr>
        <p:txBody>
          <a:bodyPr wrap="square" lIns="91459" tIns="45729" rIns="91459" bIns="45729" rtlCol="0">
            <a:spAutoFit/>
          </a:bodyPr>
          <a:lstStyle/>
          <a:p>
            <a:pPr indent="457200" algn="just" fontAlgn="auto">
              <a:lnSpc>
                <a:spcPct val="20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护理管理制度包括：①护理部工作制度；②病房管理制度；③病房工作人员守则；④护理交接班制度；⑤执行医嘱制度；⑥分级护理制度；⑦护理会诊制度；⑧护理查房制度；⑨护理人员继续教育制度；⑩护理应急管理预案等。</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6"/>
          <p:cNvSpPr txBox="1"/>
          <p:nvPr>
            <p:custDataLst>
              <p:tags r:id="rId1"/>
            </p:custDataLst>
          </p:nvPr>
        </p:nvSpPr>
        <p:spPr>
          <a:xfrm>
            <a:off x="21489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三、护理管理制度</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713230" y="1724025"/>
            <a:ext cx="8446770" cy="3415030"/>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第四节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医疗机构技术人员</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职务规定</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665" y="3032"/>
              <a:ext cx="10466" cy="5378"/>
            </a:xfrm>
            <a:prstGeom prst="rect">
              <a:avLst/>
            </a:prstGeom>
            <a:noFill/>
          </p:spPr>
          <p:txBody>
            <a:bodyPr wrap="square" rtlCol="0">
              <a:spAutoFit/>
            </a:bodyPr>
            <a:lstStyle/>
            <a:p>
              <a:pPr indent="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为了发展我国医药卫生事业，充分调动卫生技术人员的积极性和创造性，鼓励卫生技术人员提高技术水平、学术水平和履行相应职责的能力，促进人才的合理流动，以适应社会主义建设的需要，根据中央和国务院关于改革职称评定，实行专业技术职务聘任制度的文件精神，中央职称工作改革小组于 1986 年 3 月 15 日发布了《卫生技术人员职务试行条例》，本法规自发布之日起施行。本法规适用于非营利性医学社会组织，营利性医学社会组织亦应参照执行。</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5" name="Title 6"/>
          <p:cNvSpPr txBox="1"/>
          <p:nvPr>
            <p:custDataLst>
              <p:tags r:id="rId4"/>
            </p:custDataLst>
          </p:nvPr>
        </p:nvSpPr>
        <p:spPr>
          <a:xfrm>
            <a:off x="231407" y="89129"/>
            <a:ext cx="782891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一、《卫生技术人员职务试行条例》的发布</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5"/>
          <a:stretch>
            <a:fillRect/>
          </a:stretch>
        </p:blipFill>
        <p:spPr>
          <a:xfrm>
            <a:off x="7901940" y="2223135"/>
            <a:ext cx="3291205" cy="2819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Title 6"/>
          <p:cNvSpPr txBox="1"/>
          <p:nvPr>
            <p:custDataLst>
              <p:tags r:id="rId1"/>
            </p:custDataLst>
          </p:nvPr>
        </p:nvSpPr>
        <p:spPr>
          <a:xfrm>
            <a:off x="620395" y="1126173"/>
            <a:ext cx="1019810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1000"/>
              </a:spcBef>
              <a:spcAft>
                <a:spcPts val="0"/>
              </a:spcAft>
              <a:buClr>
                <a:srgbClr val="1F4E78"/>
              </a:buClr>
              <a:buSzPct val="110000"/>
              <a:buFont typeface="Wingdings" panose="05000000000000000000" charset="0"/>
              <a:buChar char="u"/>
            </a:pPr>
            <a:r>
              <a:rPr lang="zh-CN" altLang="en-US" sz="18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根据《卫生技术人员职务试行条例》的规定，卫生技术职务分为医、药、护、技四类。</a:t>
            </a:r>
            <a:endParaRPr lang="zh-CN" altLang="en-US" sz="18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1169035" y="2538095"/>
            <a:ext cx="1997075" cy="2370138"/>
            <a:chOff x="3585" y="4505"/>
            <a:chExt cx="2865" cy="3450"/>
          </a:xfrm>
        </p:grpSpPr>
        <p:sp>
          <p:nvSpPr>
            <p:cNvPr id="2" name="同心圆 1"/>
            <p:cNvSpPr/>
            <p:nvPr>
              <p:custDataLst>
                <p:tags r:id="rId2"/>
              </p:custDataLst>
            </p:nvPr>
          </p:nvSpPr>
          <p:spPr>
            <a:xfrm>
              <a:off x="3585"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5" name="任意多边形 4"/>
            <p:cNvSpPr/>
            <p:nvPr>
              <p:custDataLst>
                <p:tags r:id="rId3"/>
              </p:custDataLst>
            </p:nvPr>
          </p:nvSpPr>
          <p:spPr>
            <a:xfrm>
              <a:off x="4160" y="5090"/>
              <a:ext cx="1715"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14" name="椭圆 13"/>
            <p:cNvSpPr/>
            <p:nvPr>
              <p:custDataLst>
                <p:tags r:id="rId4"/>
              </p:custDataLst>
            </p:nvPr>
          </p:nvSpPr>
          <p:spPr>
            <a:xfrm>
              <a:off x="4675"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2500"/>
            </a:bodyPr>
            <a:p>
              <a:pPr algn="ctr" fontAlgn="base"/>
              <a:endParaRPr lang="zh-CN" altLang="en-US" sz="1800" strike="noStrike" noProof="1" dirty="0">
                <a:solidFill>
                  <a:srgbClr val="FFFFFF"/>
                </a:solidFill>
                <a:sym typeface="Arial" panose="020B0604020202020204" pitchFamily="34" charset="0"/>
              </a:endParaRPr>
            </a:p>
          </p:txBody>
        </p:sp>
        <p:sp>
          <p:nvSpPr>
            <p:cNvPr id="15" name="同心圆 14"/>
            <p:cNvSpPr/>
            <p:nvPr>
              <p:custDataLst>
                <p:tags r:id="rId5"/>
              </p:custDataLst>
            </p:nvPr>
          </p:nvSpPr>
          <p:spPr>
            <a:xfrm>
              <a:off x="3782"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1931" name="文本框 24"/>
            <p:cNvSpPr txBox="1"/>
            <p:nvPr>
              <p:custDataLst>
                <p:tags r:id="rId6"/>
              </p:custDataLst>
            </p:nvPr>
          </p:nvSpPr>
          <p:spPr>
            <a:xfrm>
              <a:off x="4727"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1</a:t>
              </a:r>
              <a:endParaRPr lang="en-US" altLang="zh-CN" dirty="0">
                <a:solidFill>
                  <a:srgbClr val="404040"/>
                </a:solidFill>
                <a:latin typeface="微软雅黑" panose="020B0503020204020204" charset="-122"/>
                <a:ea typeface="微软雅黑" panose="020B0503020204020204" charset="-122"/>
              </a:endParaRPr>
            </a:p>
          </p:txBody>
        </p:sp>
        <p:sp>
          <p:nvSpPr>
            <p:cNvPr id="49" name="文本框 48"/>
            <p:cNvSpPr txBox="1"/>
            <p:nvPr>
              <p:custDataLst>
                <p:tags r:id="rId7"/>
              </p:custDataLst>
            </p:nvPr>
          </p:nvSpPr>
          <p:spPr>
            <a:xfrm>
              <a:off x="3935" y="5937"/>
              <a:ext cx="2318" cy="1172"/>
            </a:xfrm>
            <a:prstGeom prst="rect">
              <a:avLst/>
            </a:prstGeom>
            <a:noFill/>
          </p:spPr>
          <p:txBody>
            <a:bodyPr wrap="square" rtlCol="0" anchor="ctr" anchorCtr="0">
              <a:normAutofit fontScale="90000" lnSpcReduction="10000"/>
            </a:bodyPr>
            <a:p>
              <a:pPr algn="ctr">
                <a:lnSpc>
                  <a:spcPct val="120000"/>
                </a:lnSpc>
                <a:spcBef>
                  <a:spcPts val="0"/>
                </a:spcBef>
                <a:spcAft>
                  <a:spcPts val="0"/>
                </a:spcAft>
                <a:buSzPct val="100000"/>
              </a:pPr>
              <a:r>
                <a:rPr lang="zh-CN" altLang="en-US" sz="1600" b="1" kern="0" spc="300" noProof="1" dirty="0">
                  <a:solidFill>
                    <a:schemeClr val="accent1">
                      <a:lumMod val="75000"/>
                    </a:schemeClr>
                  </a:solidFill>
                  <a:latin typeface="微软雅黑" panose="020B0503020204020204" charset="-122"/>
                  <a:ea typeface="微软雅黑" panose="020B0503020204020204" charset="-122"/>
                  <a:cs typeface="+mn-cs"/>
                </a:rPr>
                <a:t>（一）医疗、预防、保健人员的技术职称</a:t>
              </a:r>
              <a:endParaRPr lang="zh-CN" altLang="en-US" sz="1600" b="1"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grpSp>
        <p:nvGrpSpPr>
          <p:cNvPr id="4" name="组合 3"/>
          <p:cNvGrpSpPr/>
          <p:nvPr/>
        </p:nvGrpSpPr>
        <p:grpSpPr>
          <a:xfrm>
            <a:off x="3753485" y="2609533"/>
            <a:ext cx="1998663" cy="2370137"/>
            <a:chOff x="6752" y="4505"/>
            <a:chExt cx="2865" cy="3450"/>
          </a:xfrm>
        </p:grpSpPr>
        <p:sp>
          <p:nvSpPr>
            <p:cNvPr id="17" name="同心圆 16"/>
            <p:cNvSpPr/>
            <p:nvPr>
              <p:custDataLst>
                <p:tags r:id="rId8"/>
              </p:custDataLst>
            </p:nvPr>
          </p:nvSpPr>
          <p:spPr>
            <a:xfrm>
              <a:off x="6752"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20" name="任意多边形 19"/>
            <p:cNvSpPr/>
            <p:nvPr>
              <p:custDataLst>
                <p:tags r:id="rId9"/>
              </p:custDataLst>
            </p:nvPr>
          </p:nvSpPr>
          <p:spPr>
            <a:xfrm>
              <a:off x="7327" y="5090"/>
              <a:ext cx="1712"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21" name="椭圆 20"/>
            <p:cNvSpPr/>
            <p:nvPr>
              <p:custDataLst>
                <p:tags r:id="rId10"/>
              </p:custDataLst>
            </p:nvPr>
          </p:nvSpPr>
          <p:spPr>
            <a:xfrm>
              <a:off x="7842"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2500"/>
            </a:bodyPr>
            <a:p>
              <a:pPr algn="ctr" fontAlgn="base"/>
              <a:endParaRPr lang="zh-CN" altLang="en-US" sz="1800" strike="noStrike" noProof="1" dirty="0">
                <a:solidFill>
                  <a:srgbClr val="FFFFFF"/>
                </a:solidFill>
                <a:sym typeface="Arial" panose="020B0604020202020204" pitchFamily="34" charset="0"/>
              </a:endParaRPr>
            </a:p>
          </p:txBody>
        </p:sp>
        <p:sp>
          <p:nvSpPr>
            <p:cNvPr id="23" name="同心圆 22"/>
            <p:cNvSpPr/>
            <p:nvPr>
              <p:custDataLst>
                <p:tags r:id="rId11"/>
              </p:custDataLst>
            </p:nvPr>
          </p:nvSpPr>
          <p:spPr>
            <a:xfrm>
              <a:off x="6950"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1938" name="文本框 26"/>
            <p:cNvSpPr txBox="1"/>
            <p:nvPr>
              <p:custDataLst>
                <p:tags r:id="rId12"/>
              </p:custDataLst>
            </p:nvPr>
          </p:nvSpPr>
          <p:spPr>
            <a:xfrm>
              <a:off x="7895"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2</a:t>
              </a:r>
              <a:endParaRPr lang="en-US" altLang="zh-CN" dirty="0">
                <a:solidFill>
                  <a:srgbClr val="404040"/>
                </a:solidFill>
                <a:latin typeface="微软雅黑" panose="020B0503020204020204" charset="-122"/>
                <a:ea typeface="微软雅黑" panose="020B0503020204020204" charset="-122"/>
              </a:endParaRPr>
            </a:p>
          </p:txBody>
        </p:sp>
        <p:sp>
          <p:nvSpPr>
            <p:cNvPr id="50" name="文本框 49"/>
            <p:cNvSpPr txBox="1"/>
            <p:nvPr>
              <p:custDataLst>
                <p:tags r:id="rId13"/>
              </p:custDataLst>
            </p:nvPr>
          </p:nvSpPr>
          <p:spPr>
            <a:xfrm>
              <a:off x="7183" y="5937"/>
              <a:ext cx="2217" cy="1172"/>
            </a:xfrm>
            <a:prstGeom prst="rect">
              <a:avLst/>
            </a:prstGeom>
            <a:noFill/>
          </p:spPr>
          <p:txBody>
            <a:bodyPr wrap="square" rtlCol="0" anchor="ctr" anchorCtr="0">
              <a:normAutofit fontScale="90000" lnSpcReduction="10000"/>
            </a:bodyPr>
            <a:p>
              <a:pPr algn="ctr">
                <a:lnSpc>
                  <a:spcPct val="120000"/>
                </a:lnSpc>
                <a:spcBef>
                  <a:spcPts val="0"/>
                </a:spcBef>
                <a:spcAft>
                  <a:spcPts val="0"/>
                </a:spcAft>
                <a:buSzPct val="100000"/>
              </a:pPr>
              <a:r>
                <a:rPr lang="zh-CN" altLang="en-US" sz="1600" b="1" kern="0" spc="300" noProof="1" dirty="0">
                  <a:solidFill>
                    <a:schemeClr val="accent1">
                      <a:lumMod val="75000"/>
                    </a:schemeClr>
                  </a:solidFill>
                  <a:latin typeface="微软雅黑" panose="020B0503020204020204" charset="-122"/>
                  <a:ea typeface="微软雅黑" panose="020B0503020204020204" charset="-122"/>
                  <a:cs typeface="+mn-cs"/>
                </a:rPr>
                <a:t>（二）中药、西药人员的技术职称</a:t>
              </a:r>
              <a:endParaRPr lang="zh-CN" altLang="en-US" sz="1600" b="1"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grpSp>
        <p:nvGrpSpPr>
          <p:cNvPr id="6" name="组合 5"/>
          <p:cNvGrpSpPr/>
          <p:nvPr/>
        </p:nvGrpSpPr>
        <p:grpSpPr>
          <a:xfrm>
            <a:off x="6339523" y="2609533"/>
            <a:ext cx="1997075" cy="2370137"/>
            <a:chOff x="9920" y="4505"/>
            <a:chExt cx="2865" cy="3450"/>
          </a:xfrm>
        </p:grpSpPr>
        <p:sp>
          <p:nvSpPr>
            <p:cNvPr id="24" name="同心圆 23"/>
            <p:cNvSpPr/>
            <p:nvPr>
              <p:custDataLst>
                <p:tags r:id="rId14"/>
              </p:custDataLst>
            </p:nvPr>
          </p:nvSpPr>
          <p:spPr>
            <a:xfrm>
              <a:off x="9920"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26" name="任意多边形 25"/>
            <p:cNvSpPr/>
            <p:nvPr>
              <p:custDataLst>
                <p:tags r:id="rId15"/>
              </p:custDataLst>
            </p:nvPr>
          </p:nvSpPr>
          <p:spPr>
            <a:xfrm>
              <a:off x="10495" y="5090"/>
              <a:ext cx="1715"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31" name="椭圆 30"/>
            <p:cNvSpPr/>
            <p:nvPr>
              <p:custDataLst>
                <p:tags r:id="rId16"/>
              </p:custDataLst>
            </p:nvPr>
          </p:nvSpPr>
          <p:spPr>
            <a:xfrm>
              <a:off x="11010" y="4505"/>
              <a:ext cx="685"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2500"/>
            </a:bodyPr>
            <a:p>
              <a:pPr algn="ctr" fontAlgn="base"/>
              <a:endParaRPr lang="zh-CN" altLang="en-US" sz="1800" strike="noStrike" noProof="1" dirty="0">
                <a:solidFill>
                  <a:srgbClr val="FFFFFF"/>
                </a:solidFill>
                <a:sym typeface="Arial" panose="020B0604020202020204" pitchFamily="34" charset="0"/>
              </a:endParaRPr>
            </a:p>
          </p:txBody>
        </p:sp>
        <p:sp>
          <p:nvSpPr>
            <p:cNvPr id="32" name="同心圆 31"/>
            <p:cNvSpPr/>
            <p:nvPr>
              <p:custDataLst>
                <p:tags r:id="rId17"/>
              </p:custDataLst>
            </p:nvPr>
          </p:nvSpPr>
          <p:spPr>
            <a:xfrm>
              <a:off x="10117"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1945" name="文本框 34"/>
            <p:cNvSpPr txBox="1"/>
            <p:nvPr>
              <p:custDataLst>
                <p:tags r:id="rId18"/>
              </p:custDataLst>
            </p:nvPr>
          </p:nvSpPr>
          <p:spPr>
            <a:xfrm>
              <a:off x="11065" y="4560"/>
              <a:ext cx="575"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3</a:t>
              </a:r>
              <a:endParaRPr lang="en-US" altLang="zh-CN" dirty="0">
                <a:solidFill>
                  <a:srgbClr val="404040"/>
                </a:solidFill>
                <a:latin typeface="微软雅黑" panose="020B0503020204020204" charset="-122"/>
                <a:ea typeface="微软雅黑" panose="020B0503020204020204" charset="-122"/>
              </a:endParaRPr>
            </a:p>
          </p:txBody>
        </p:sp>
        <p:sp>
          <p:nvSpPr>
            <p:cNvPr id="51" name="文本框 50"/>
            <p:cNvSpPr txBox="1"/>
            <p:nvPr>
              <p:custDataLst>
                <p:tags r:id="rId19"/>
              </p:custDataLst>
            </p:nvPr>
          </p:nvSpPr>
          <p:spPr>
            <a:xfrm>
              <a:off x="10245" y="5937"/>
              <a:ext cx="2341" cy="1172"/>
            </a:xfrm>
            <a:prstGeom prst="rect">
              <a:avLst/>
            </a:prstGeom>
            <a:noFill/>
          </p:spPr>
          <p:txBody>
            <a:bodyPr wrap="square" rtlCol="0" anchor="ctr" anchorCtr="0">
              <a:normAutofit/>
            </a:bodyPr>
            <a:p>
              <a:pPr algn="ctr">
                <a:lnSpc>
                  <a:spcPct val="120000"/>
                </a:lnSpc>
                <a:spcBef>
                  <a:spcPts val="0"/>
                </a:spcBef>
                <a:spcAft>
                  <a:spcPts val="0"/>
                </a:spcAft>
                <a:buSzPct val="100000"/>
              </a:pPr>
              <a:r>
                <a:rPr lang="zh-CN" altLang="en-US" sz="1400" b="1" kern="0" spc="300" noProof="1" dirty="0">
                  <a:solidFill>
                    <a:schemeClr val="accent1">
                      <a:lumMod val="75000"/>
                    </a:schemeClr>
                  </a:solidFill>
                  <a:latin typeface="微软雅黑" panose="020B0503020204020204" charset="-122"/>
                  <a:ea typeface="微软雅黑" panose="020B0503020204020204" charset="-122"/>
                  <a:cs typeface="+mn-cs"/>
                </a:rPr>
                <a:t>（三）护理人员的技术职称</a:t>
              </a:r>
              <a:endParaRPr lang="zh-CN" altLang="en-US" sz="1400" b="1"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sp>
        <p:nvSpPr>
          <p:cNvPr id="7" name="Title 6"/>
          <p:cNvSpPr txBox="1"/>
          <p:nvPr>
            <p:custDataLst>
              <p:tags r:id="rId20"/>
            </p:custDataLst>
          </p:nvPr>
        </p:nvSpPr>
        <p:spPr>
          <a:xfrm>
            <a:off x="231407" y="89129"/>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二、卫生技术职务及其分类</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9" name="组合 8"/>
          <p:cNvGrpSpPr/>
          <p:nvPr/>
        </p:nvGrpSpPr>
        <p:grpSpPr>
          <a:xfrm>
            <a:off x="9061768" y="2609533"/>
            <a:ext cx="1997075" cy="2370137"/>
            <a:chOff x="9920" y="4505"/>
            <a:chExt cx="2865" cy="3450"/>
          </a:xfrm>
        </p:grpSpPr>
        <p:sp>
          <p:nvSpPr>
            <p:cNvPr id="10" name="同心圆 9"/>
            <p:cNvSpPr/>
            <p:nvPr>
              <p:custDataLst>
                <p:tags r:id="rId21"/>
              </p:custDataLst>
            </p:nvPr>
          </p:nvSpPr>
          <p:spPr>
            <a:xfrm>
              <a:off x="9920"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11" name="任意多边形 10"/>
            <p:cNvSpPr/>
            <p:nvPr>
              <p:custDataLst>
                <p:tags r:id="rId22"/>
              </p:custDataLst>
            </p:nvPr>
          </p:nvSpPr>
          <p:spPr>
            <a:xfrm>
              <a:off x="10495" y="5090"/>
              <a:ext cx="1715"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12" name="椭圆 11"/>
            <p:cNvSpPr/>
            <p:nvPr>
              <p:custDataLst>
                <p:tags r:id="rId23"/>
              </p:custDataLst>
            </p:nvPr>
          </p:nvSpPr>
          <p:spPr>
            <a:xfrm>
              <a:off x="11010" y="4505"/>
              <a:ext cx="685"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2500"/>
            </a:bodyPr>
            <a:p>
              <a:pPr algn="ctr" fontAlgn="base"/>
              <a:endParaRPr lang="zh-CN" altLang="en-US" sz="1800" strike="noStrike" noProof="1" dirty="0">
                <a:solidFill>
                  <a:srgbClr val="FFFFFF"/>
                </a:solidFill>
                <a:sym typeface="Arial" panose="020B0604020202020204" pitchFamily="34" charset="0"/>
              </a:endParaRPr>
            </a:p>
          </p:txBody>
        </p:sp>
        <p:sp>
          <p:nvSpPr>
            <p:cNvPr id="13" name="同心圆 12"/>
            <p:cNvSpPr/>
            <p:nvPr>
              <p:custDataLst>
                <p:tags r:id="rId24"/>
              </p:custDataLst>
            </p:nvPr>
          </p:nvSpPr>
          <p:spPr>
            <a:xfrm>
              <a:off x="10117"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16" name="文本框 34"/>
            <p:cNvSpPr txBox="1"/>
            <p:nvPr>
              <p:custDataLst>
                <p:tags r:id="rId25"/>
              </p:custDataLst>
            </p:nvPr>
          </p:nvSpPr>
          <p:spPr>
            <a:xfrm>
              <a:off x="11065" y="4560"/>
              <a:ext cx="575"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3</a:t>
              </a:r>
              <a:endParaRPr lang="en-US" altLang="zh-CN" dirty="0">
                <a:solidFill>
                  <a:srgbClr val="404040"/>
                </a:solidFill>
                <a:latin typeface="微软雅黑" panose="020B0503020204020204" charset="-122"/>
                <a:ea typeface="微软雅黑" panose="020B0503020204020204" charset="-122"/>
              </a:endParaRPr>
            </a:p>
          </p:txBody>
        </p:sp>
        <p:sp>
          <p:nvSpPr>
            <p:cNvPr id="18" name="文本框 17"/>
            <p:cNvSpPr txBox="1"/>
            <p:nvPr>
              <p:custDataLst>
                <p:tags r:id="rId26"/>
              </p:custDataLst>
            </p:nvPr>
          </p:nvSpPr>
          <p:spPr>
            <a:xfrm>
              <a:off x="10245" y="5937"/>
              <a:ext cx="2341" cy="1172"/>
            </a:xfrm>
            <a:prstGeom prst="rect">
              <a:avLst/>
            </a:prstGeom>
            <a:noFill/>
          </p:spPr>
          <p:txBody>
            <a:bodyPr wrap="square" rtlCol="0" anchor="ctr" anchorCtr="0">
              <a:normAutofit fontScale="90000" lnSpcReduction="10000"/>
            </a:bodyPr>
            <a:p>
              <a:pPr algn="ctr">
                <a:lnSpc>
                  <a:spcPct val="120000"/>
                </a:lnSpc>
                <a:spcBef>
                  <a:spcPts val="0"/>
                </a:spcBef>
                <a:spcAft>
                  <a:spcPts val="0"/>
                </a:spcAft>
                <a:buSzPct val="100000"/>
              </a:pPr>
              <a:r>
                <a:rPr lang="zh-CN" altLang="en-US" sz="1600" b="1" kern="0" spc="300" noProof="1" dirty="0">
                  <a:solidFill>
                    <a:schemeClr val="accent1">
                      <a:lumMod val="75000"/>
                    </a:schemeClr>
                  </a:solidFill>
                  <a:latin typeface="微软雅黑" panose="020B0503020204020204" charset="-122"/>
                  <a:ea typeface="微软雅黑" panose="020B0503020204020204" charset="-122"/>
                  <a:cs typeface="+mn-cs"/>
                </a:rPr>
                <a:t>（四）其他卫生技术人员的技术职称</a:t>
              </a:r>
              <a:endParaRPr lang="zh-CN" altLang="en-US" sz="1600" b="1"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spTree>
    <p:custDataLst>
      <p:tags r:id="rId2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1+#ppt_w/2"/>
                                          </p:val>
                                        </p:tav>
                                        <p:tav tm="100000">
                                          <p:val>
                                            <p:strVal val="#ppt_x"/>
                                          </p:val>
                                        </p:tav>
                                      </p:tavLst>
                                    </p:anim>
                                    <p:anim calcmode="lin" valueType="num">
                                      <p:cBhvr>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1+#ppt_w/2"/>
                                          </p:val>
                                        </p:tav>
                                        <p:tav tm="100000">
                                          <p:val>
                                            <p:strVal val="#ppt_x"/>
                                          </p:val>
                                        </p:tav>
                                      </p:tavLst>
                                    </p:anim>
                                    <p:anim calcmode="lin" valueType="num">
                                      <p:cBhvr>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ppt_x</p:attrName>
                                        </p:attrNameLst>
                                      </p:cBhvr>
                                      <p:tavLst>
                                        <p:tav tm="0">
                                          <p:val>
                                            <p:strVal val="1+#ppt_w/2"/>
                                          </p:val>
                                        </p:tav>
                                        <p:tav tm="100000">
                                          <p:val>
                                            <p:strVal val="#ppt_x"/>
                                          </p:val>
                                        </p:tav>
                                      </p:tavLst>
                                    </p:anim>
                                    <p:anim calcmode="lin" valueType="num">
                                      <p:cBhvr>
                                        <p:cTn id="18" dur="5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3"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1+#ppt_w/2"/>
                                          </p:val>
                                        </p:tav>
                                        <p:tav tm="100000">
                                          <p:val>
                                            <p:strVal val="#ppt_x"/>
                                          </p:val>
                                        </p:tav>
                                      </p:tavLst>
                                    </p:anim>
                                    <p:anim calcmode="lin" valueType="num">
                                      <p:cBhvr>
                                        <p:cTn id="23"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smtClean="0">
                <a:solidFill>
                  <a:srgbClr val="0070C0"/>
                </a:solidFill>
                <a:latin typeface="黑体" panose="02010609060101010101" charset="-122"/>
                <a:ea typeface="黑体" panose="02010609060101010101" charset="-122"/>
                <a:cs typeface="+mn-ea"/>
                <a:sym typeface="黑体" panose="02010609060101010101" charset="-122"/>
              </a:rPr>
              <a:t>第四章</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医疗机构管理法律法规</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 name="组合 60"/>
          <p:cNvGrpSpPr/>
          <p:nvPr/>
        </p:nvGrpSpPr>
        <p:grpSpPr>
          <a:xfrm>
            <a:off x="1679575" y="2371090"/>
            <a:ext cx="2079625" cy="1595438"/>
            <a:chOff x="3200" y="3624"/>
            <a:chExt cx="3276" cy="2513"/>
          </a:xfrm>
        </p:grpSpPr>
        <p:sp>
          <p:nvSpPr>
            <p:cNvPr id="51" name="任意多边形 50"/>
            <p:cNvSpPr/>
            <p:nvPr>
              <p:custDataLst>
                <p:tags r:id="rId1"/>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2"/>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3"/>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4"/>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5"/>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b="1" spc="15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（一）医（药、护、</a:t>
              </a:r>
              <a:endParaRPr lang="zh-CN" altLang="en-US" sz="1400" b="1" spc="15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a:p>
              <a:pPr algn="ctr">
                <a:lnSpc>
                  <a:spcPct val="120000"/>
                </a:lnSpc>
              </a:pPr>
              <a:r>
                <a:rPr lang="zh-CN" altLang="en-US" sz="1400" b="1" spc="15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技）士</a:t>
              </a:r>
              <a:endParaRPr lang="zh-CN" altLang="en-US" sz="1400" b="1" spc="15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grpSp>
      <p:grpSp>
        <p:nvGrpSpPr>
          <p:cNvPr id="62" name="组合 61"/>
          <p:cNvGrpSpPr/>
          <p:nvPr/>
        </p:nvGrpSpPr>
        <p:grpSpPr>
          <a:xfrm>
            <a:off x="4703763" y="2371090"/>
            <a:ext cx="2079625" cy="1595438"/>
            <a:chOff x="7962" y="3624"/>
            <a:chExt cx="3276" cy="2513"/>
          </a:xfrm>
        </p:grpSpPr>
        <p:sp>
          <p:nvSpPr>
            <p:cNvPr id="50" name="任意多边形 49"/>
            <p:cNvSpPr/>
            <p:nvPr>
              <p:custDataLst>
                <p:tags r:id="rId6"/>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7"/>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8"/>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9"/>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0"/>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（二）医（药、护、</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技）师</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7727950" y="2371090"/>
            <a:ext cx="2079625" cy="1595438"/>
            <a:chOff x="12724" y="3624"/>
            <a:chExt cx="3276" cy="2513"/>
          </a:xfrm>
        </p:grpSpPr>
        <p:sp>
          <p:nvSpPr>
            <p:cNvPr id="41" name="任意多边形 40"/>
            <p:cNvSpPr/>
            <p:nvPr>
              <p:custDataLst>
                <p:tags r:id="rId11"/>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2"/>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3"/>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4"/>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5"/>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（三）主治（主管）医</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（药、护、技）师</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4" name="组合 63"/>
          <p:cNvGrpSpPr/>
          <p:nvPr/>
        </p:nvGrpSpPr>
        <p:grpSpPr>
          <a:xfrm>
            <a:off x="3236595" y="4215448"/>
            <a:ext cx="2079625" cy="1595437"/>
            <a:chOff x="3200" y="6297"/>
            <a:chExt cx="3276" cy="2513"/>
          </a:xfrm>
        </p:grpSpPr>
        <p:sp>
          <p:nvSpPr>
            <p:cNvPr id="82" name="任意多边形 81"/>
            <p:cNvSpPr/>
            <p:nvPr>
              <p:custDataLst>
                <p:tags r:id="rId16"/>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17"/>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4" name="圆角矩形 83"/>
            <p:cNvSpPr/>
            <p:nvPr>
              <p:custDataLst>
                <p:tags r:id="rId18"/>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5" name="圆角矩形 84"/>
            <p:cNvSpPr/>
            <p:nvPr>
              <p:custDataLst>
                <p:tags r:id="rId19"/>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7" name="文本框 56"/>
            <p:cNvSpPr txBox="1"/>
            <p:nvPr>
              <p:custDataLst>
                <p:tags r:id="rId20"/>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（四）副主任医（药、</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护、技）师</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6" name="组合 65"/>
          <p:cNvGrpSpPr/>
          <p:nvPr/>
        </p:nvGrpSpPr>
        <p:grpSpPr>
          <a:xfrm>
            <a:off x="6412548" y="4225608"/>
            <a:ext cx="2079625" cy="1595437"/>
            <a:chOff x="7962" y="6297"/>
            <a:chExt cx="3276" cy="2513"/>
          </a:xfrm>
        </p:grpSpPr>
        <p:sp>
          <p:nvSpPr>
            <p:cNvPr id="72" name="任意多边形 71"/>
            <p:cNvSpPr/>
            <p:nvPr>
              <p:custDataLst>
                <p:tags r:id="rId21"/>
              </p:custDataLst>
            </p:nvPr>
          </p:nvSpPr>
          <p:spPr>
            <a:xfrm>
              <a:off x="7962"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3" name="矩形 72"/>
            <p:cNvSpPr/>
            <p:nvPr>
              <p:custDataLst>
                <p:tags r:id="rId22"/>
              </p:custDataLst>
            </p:nvPr>
          </p:nvSpPr>
          <p:spPr>
            <a:xfrm>
              <a:off x="7962" y="7146"/>
              <a:ext cx="3276" cy="1664"/>
            </a:xfrm>
            <a:prstGeom prst="rect">
              <a:avLst/>
            </a:prstGeom>
            <a:solidFill>
              <a:srgbClr val="9BBB59">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4" name="圆角矩形 73"/>
            <p:cNvSpPr/>
            <p:nvPr>
              <p:custDataLst>
                <p:tags r:id="rId23"/>
              </p:custDataLst>
            </p:nvPr>
          </p:nvSpPr>
          <p:spPr>
            <a:xfrm>
              <a:off x="8446"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5" name="圆角矩形 74"/>
            <p:cNvSpPr/>
            <p:nvPr>
              <p:custDataLst>
                <p:tags r:id="rId24"/>
              </p:custDataLst>
            </p:nvPr>
          </p:nvSpPr>
          <p:spPr>
            <a:xfrm>
              <a:off x="10515"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8" name="文本框 57"/>
            <p:cNvSpPr txBox="1"/>
            <p:nvPr>
              <p:custDataLst>
                <p:tags r:id="rId25"/>
              </p:custDataLst>
            </p:nvPr>
          </p:nvSpPr>
          <p:spPr>
            <a:xfrm>
              <a:off x="7962"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（五）主任医（药、护、</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技）师</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2" name="文本框 1"/>
          <p:cNvSpPr txBox="1"/>
          <p:nvPr/>
        </p:nvSpPr>
        <p:spPr>
          <a:xfrm>
            <a:off x="664845" y="1082675"/>
            <a:ext cx="10646410" cy="506730"/>
          </a:xfrm>
          <a:prstGeom prst="rect">
            <a:avLst/>
          </a:prstGeom>
          <a:noFill/>
        </p:spPr>
        <p:txBody>
          <a:bodyPr wrap="square" rtlCol="0">
            <a:spAutoFit/>
          </a:bodyPr>
          <a:p>
            <a:pPr algn="just">
              <a:lnSpc>
                <a:spcPct val="150000"/>
              </a:lnSpc>
              <a:spcBef>
                <a:spcPts val="0"/>
              </a:spcBef>
              <a:spcAft>
                <a:spcPts val="0"/>
              </a:spcAft>
            </a:pPr>
            <a:r>
              <a:rPr lang="zh-CN" altLang="en-US">
                <a:solidFill>
                  <a:schemeClr val="tx1"/>
                </a:solidFill>
                <a:latin typeface="微软雅黑" panose="020B0503020204020204" charset="-122"/>
                <a:ea typeface="微软雅黑" panose="020B0503020204020204" charset="-122"/>
              </a:rPr>
              <a:t>除上述政治思想条件外，各级各类卫生技术人员还必须分别具备下列条件。</a:t>
            </a:r>
            <a:endParaRPr lang="zh-CN" altLang="en-US">
              <a:solidFill>
                <a:schemeClr val="tx1"/>
              </a:solidFill>
              <a:latin typeface="微软雅黑" panose="020B0503020204020204" charset="-122"/>
              <a:ea typeface="微软雅黑" panose="020B0503020204020204" charset="-122"/>
            </a:endParaRPr>
          </a:p>
        </p:txBody>
      </p:sp>
      <p:sp>
        <p:nvSpPr>
          <p:cNvPr id="5" name="Title 6"/>
          <p:cNvSpPr txBox="1"/>
          <p:nvPr>
            <p:custDataLst>
              <p:tags r:id="rId26"/>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三、卫技人员任职基本条件</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p:tgtEl>
                                          <p:spTgt spid="64"/>
                                        </p:tgtEl>
                                        <p:attrNameLst>
                                          <p:attrName>ppt_y</p:attrName>
                                        </p:attrNameLst>
                                      </p:cBhvr>
                                      <p:tavLst>
                                        <p:tav tm="0">
                                          <p:val>
                                            <p:strVal val="#ppt_y-#ppt_h*1.125000"/>
                                          </p:val>
                                        </p:tav>
                                        <p:tav tm="100000">
                                          <p:val>
                                            <p:strVal val="#ppt_y"/>
                                          </p:val>
                                        </p:tav>
                                      </p:tavLst>
                                    </p:anim>
                                    <p:animEffect transition="in" filter="wipe(down)">
                                      <p:cBhvr>
                                        <p:cTn id="23" dur="500"/>
                                        <p:tgtEl>
                                          <p:spTgt spid="64"/>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500"/>
                                        <p:tgtEl>
                                          <p:spTgt spid="66"/>
                                        </p:tgtEl>
                                        <p:attrNameLst>
                                          <p:attrName>ppt_y</p:attrName>
                                        </p:attrNameLst>
                                      </p:cBhvr>
                                      <p:tavLst>
                                        <p:tav tm="0">
                                          <p:val>
                                            <p:strVal val="#ppt_y-#ppt_h*1.125000"/>
                                          </p:val>
                                        </p:tav>
                                        <p:tav tm="100000">
                                          <p:val>
                                            <p:strVal val="#ppt_y"/>
                                          </p:val>
                                        </p:tav>
                                      </p:tavLst>
                                    </p:anim>
                                    <p:animEffect transition="in" filter="wipe(down)">
                                      <p:cBhvr>
                                        <p:cTn id="2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56" y="2573"/>
              <a:ext cx="10466" cy="5960"/>
            </a:xfrm>
            <a:prstGeom prst="rect">
              <a:avLst/>
            </a:prstGeom>
            <a:noFill/>
          </p:spPr>
          <p:txBody>
            <a:bodyPr wrap="square" rtlCol="0">
              <a:spAutoFit/>
            </a:bodyPr>
            <a:lstStyle/>
            <a:p>
              <a:pPr indent="0"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各级卫生技术职务必须由行政领导在经过评审委员会评审、符合相应条件的卫生技术人员中，按照限额进行聘任或任命。对未经评审委员会评审或评审认定不符合任职条件者，任何单位或任何人不得聘任或任命其担任卫生技术职务。</a:t>
              </a:r>
              <a:endParaRPr lang="zh-CN" altLang="en-US" sz="16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卫生技术职务一般实行聘任制。凡暂时不具备聘任条件的单位可实行任命制。实行聘任制的单位，由行政领导向被聘任的卫生技术人员颁发聘书，双方签订聘约，明确双方的权利、义务和有关事项；实行任命制的单位，按干部管理权限，由行政领导向被任</a:t>
              </a:r>
              <a:endParaRPr lang="zh-CN" altLang="en-US" sz="16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命的卫生技术人员颁发任命书。卫生技术职务任职期限由单位根据工作需要确定。每一任期一般不超过 5 年，可以连聘连任。</a:t>
              </a:r>
              <a:endParaRPr lang="zh-CN" altLang="en-US" sz="1600">
                <a:latin typeface="微软雅黑" panose="020B0503020204020204" charset="-122"/>
                <a:ea typeface="微软雅黑" panose="020B0503020204020204" charset="-122"/>
                <a:cs typeface="微软雅黑" panose="020B0503020204020204" charset="-122"/>
              </a:endParaRPr>
            </a:p>
          </p:txBody>
        </p:sp>
      </p:grpSp>
      <p:sp>
        <p:nvSpPr>
          <p:cNvPr id="5" name="Title 6"/>
          <p:cNvSpPr txBox="1"/>
          <p:nvPr>
            <p:custDataLst>
              <p:tags r:id="rId4"/>
            </p:custDataLst>
          </p:nvPr>
        </p:nvSpPr>
        <p:spPr>
          <a:xfrm>
            <a:off x="231407" y="89129"/>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四、聘任和任命</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5"/>
          <a:stretch>
            <a:fillRect/>
          </a:stretch>
        </p:blipFill>
        <p:spPr>
          <a:xfrm>
            <a:off x="7901940" y="2223135"/>
            <a:ext cx="3291205" cy="2819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2092325"/>
            <a:ext cx="8014335" cy="313309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790315" y="2475230"/>
            <a:ext cx="7417435" cy="2306955"/>
          </a:xfrm>
          <a:prstGeom prst="rect">
            <a:avLst/>
          </a:prstGeom>
          <a:noFill/>
        </p:spPr>
        <p:txBody>
          <a:bodyPr wrap="square" lIns="91459" tIns="45729" rIns="91459" bIns="45729" rtlCol="0">
            <a:spAutoFit/>
          </a:bodyPr>
          <a:lstStyle/>
          <a:p>
            <a:pPr indent="457200" algn="just" fontAlgn="auto">
              <a:lnSpc>
                <a:spcPct val="20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省、自治区、直辖市卫生厅（局）是地方卫生专业技术职务系列的业务主管部门，在地方职称改革工作领导小组的领导下，负责结合本地区的实际情况制订“实施细则”（报中央职称改革工作领导小组和卫生部备案），并会同当地科技干部管理部门，负责具体实施。</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6"/>
          <p:cNvSpPr txBox="1"/>
          <p:nvPr>
            <p:custDataLst>
              <p:tags r:id="rId1"/>
            </p:custDataLst>
          </p:nvPr>
        </p:nvSpPr>
        <p:spPr>
          <a:xfrm>
            <a:off x="21489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五、卫生技术职务的主管部门</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71065" y="1721485"/>
            <a:ext cx="7532370" cy="3415030"/>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第五节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医疗机构的监督</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r>
              <a:rPr lang="en-US" altLang="zh-CN"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管理与评审制度</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874" y="3613"/>
              <a:ext cx="8565" cy="4215"/>
            </a:xfrm>
            <a:prstGeom prst="rect">
              <a:avLst/>
            </a:prstGeom>
            <a:noFill/>
          </p:spPr>
          <p:txBody>
            <a:bodyPr wrap="square" rtlCol="0">
              <a:spAutoFit/>
            </a:bodyPr>
            <a:lstStyle/>
            <a:p>
              <a:pPr indent="0"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医疗机构监督员应当严格执行国家有关法律、法规和规章，其主要职责是：①对医疗机构执行有关法律、法规、规章和标准的情况进行监督、检查、指导；②对医疗机构执业活动进行监督、检查、指导；③对医疗机构违反条例和本细则的案件进行调查、取证；④对经查证属实的案件向卫生行政部门提出处理或者处罚意见；⑤实施职权范围内的处罚；⑥完成卫生行政部门交付的其他监督管理工作。</a:t>
              </a:r>
              <a:endParaRPr lang="zh-CN" altLang="en-US" sz="1600">
                <a:latin typeface="微软雅黑" panose="020B0503020204020204" charset="-122"/>
                <a:ea typeface="微软雅黑" panose="020B0503020204020204" charset="-122"/>
                <a:cs typeface="微软雅黑" panose="020B0503020204020204" charset="-122"/>
              </a:endParaRPr>
            </a:p>
          </p:txBody>
        </p:sp>
      </p:grpSp>
      <p:sp>
        <p:nvSpPr>
          <p:cNvPr id="5" name="Title 6"/>
          <p:cNvSpPr txBox="1"/>
          <p:nvPr>
            <p:custDataLst>
              <p:tags r:id="rId4"/>
            </p:custDataLst>
          </p:nvPr>
        </p:nvSpPr>
        <p:spPr>
          <a:xfrm>
            <a:off x="231407" y="8912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一、医疗机构的监督管理</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5"/>
          <a:stretch>
            <a:fillRect/>
          </a:stretch>
        </p:blipFill>
        <p:spPr>
          <a:xfrm>
            <a:off x="7322820" y="2294255"/>
            <a:ext cx="3291205" cy="2819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978" y="2573"/>
              <a:ext cx="9346" cy="5960"/>
            </a:xfrm>
            <a:prstGeom prst="rect">
              <a:avLst/>
            </a:prstGeom>
            <a:noFill/>
          </p:spPr>
          <p:txBody>
            <a:bodyPr wrap="square" rtlCol="0">
              <a:spAutoFit/>
            </a:bodyPr>
            <a:lstStyle/>
            <a:p>
              <a:pPr indent="0"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《医疗机构管理条例》第四十一条规定：“国家实行医疗机构评审制度，由专家组成的评审委员会按照医疗机构评审办法和评审标准，对医疗机构的执业活动、医疗服务质</a:t>
              </a:r>
              <a:endParaRPr lang="zh-CN" altLang="en-US" sz="16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量等进行综合评价。”县级以上地方人民政府卫生行政部门负责组织本行政区域医疗机构评审委员会。评审委员会成员由医院管理、医学教育、医疗、医技、护理和财务等有关专家组成，并由县级以上地方人民政府卫生行政部门聘任。</a:t>
              </a:r>
              <a:endParaRPr lang="zh-CN" altLang="en-US" sz="16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县级以上地方人民政府卫生行政部门根据评审委员会的评审意见，对达到评审标准的医疗机构发放评审合格证书；对未达到评审标准的医疗机构提出处理意见。</a:t>
              </a:r>
              <a:endParaRPr lang="zh-CN" altLang="en-US" sz="1600">
                <a:latin typeface="微软雅黑" panose="020B0503020204020204" charset="-122"/>
                <a:ea typeface="微软雅黑" panose="020B0503020204020204" charset="-122"/>
                <a:cs typeface="微软雅黑" panose="020B0503020204020204" charset="-122"/>
              </a:endParaRPr>
            </a:p>
          </p:txBody>
        </p:sp>
      </p:grpSp>
      <p:sp>
        <p:nvSpPr>
          <p:cNvPr id="5" name="Title 6"/>
          <p:cNvSpPr txBox="1"/>
          <p:nvPr>
            <p:custDataLst>
              <p:tags r:id="rId4"/>
            </p:custDataLst>
          </p:nvPr>
        </p:nvSpPr>
        <p:spPr>
          <a:xfrm>
            <a:off x="231407" y="8912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二、医疗机构的评审制度</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a:picLocks noChangeAspect="1"/>
          </p:cNvPicPr>
          <p:nvPr/>
        </p:nvPicPr>
        <p:blipFill>
          <a:blip r:embed="rId5"/>
          <a:stretch>
            <a:fillRect/>
          </a:stretch>
        </p:blipFill>
        <p:spPr>
          <a:xfrm>
            <a:off x="7628890" y="2066290"/>
            <a:ext cx="3278505" cy="27254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254760" y="2011045"/>
            <a:ext cx="9364980" cy="2306955"/>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第六节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违反管理条例的罚则</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93590"/>
            <a:chOff x="960" y="2111"/>
            <a:chExt cx="17280" cy="7234"/>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991" y="2222"/>
              <a:ext cx="10178" cy="7123"/>
            </a:xfrm>
            <a:prstGeom prst="rect">
              <a:avLst/>
            </a:prstGeom>
            <a:noFill/>
          </p:spPr>
          <p:txBody>
            <a:bodyPr wrap="square" rtlCol="0">
              <a:spAutoFit/>
            </a:bodyPr>
            <a:lstStyle/>
            <a:p>
              <a:pPr indent="0"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医疗机构管理条例实施细则</a:t>
              </a:r>
              <a:endParaRPr lang="zh-CN" altLang="en-US" sz="16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第七章处罚第七十七条对未取得《医疗机构执业许可证》擅自执业的，责令其停止执业活动，没收非法所得和药品、器械，并处以三千元以下的罚款；有下列情形之一的，责令其停止执业活动，没收非法所得和药品、器械，处以三千元以上一万元以下的罚款：（一）因擅自执业曾受过卫生计生行政部门处罚；（二）擅自执业的人员为非卫生技术专业人员；（三）擅自执业时间在三个月以上；（四）给患者造成伤害；（五）使用假药、劣药蒙骗患者；（六）以行医为名骗取患者钱物；（七）省、自治区、直辖市卫生计生行政部门规定的其他情形。第七十八条对不按期办理校验《医疗机构执业许可证》又不停止诊疗活动的，责令其限期补办校验手续；在限期内仍不办理校验的，吊销其《医疗机构执业许可证》。</a:t>
              </a:r>
              <a:endParaRPr lang="zh-CN" altLang="en-US" sz="1600">
                <a:latin typeface="微软雅黑" panose="020B0503020204020204" charset="-122"/>
                <a:ea typeface="微软雅黑" panose="020B0503020204020204" charset="-122"/>
                <a:cs typeface="微软雅黑" panose="020B0503020204020204" charset="-122"/>
              </a:endParaRPr>
            </a:p>
          </p:txBody>
        </p:sp>
      </p:grpSp>
      <p:sp>
        <p:nvSpPr>
          <p:cNvPr id="5" name="Title 6"/>
          <p:cNvSpPr txBox="1"/>
          <p:nvPr>
            <p:custDataLst>
              <p:tags r:id="rId4"/>
            </p:custDataLst>
          </p:nvPr>
        </p:nvSpPr>
        <p:spPr>
          <a:xfrm>
            <a:off x="231407" y="8912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二、医疗机构的评审制度</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a:picLocks noChangeAspect="1"/>
          </p:cNvPicPr>
          <p:nvPr/>
        </p:nvPicPr>
        <p:blipFill>
          <a:blip r:embed="rId5"/>
          <a:stretch>
            <a:fillRect/>
          </a:stretch>
        </p:blipFill>
        <p:spPr>
          <a:xfrm>
            <a:off x="7835900" y="2066290"/>
            <a:ext cx="3278505" cy="27254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713230" y="1630045"/>
            <a:ext cx="8446770" cy="3415030"/>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第六节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中外合资、合作医</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疗机构管理法规</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2092325"/>
            <a:ext cx="8014335" cy="313309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790315" y="2475230"/>
            <a:ext cx="7417435" cy="2306955"/>
          </a:xfrm>
          <a:prstGeom prst="rect">
            <a:avLst/>
          </a:prstGeom>
          <a:noFill/>
        </p:spPr>
        <p:txBody>
          <a:bodyPr wrap="square" lIns="91459" tIns="45729" rIns="91459" bIns="45729" rtlCol="0">
            <a:spAutoFit/>
          </a:bodyPr>
          <a:lstStyle/>
          <a:p>
            <a:pPr indent="457200" algn="just" fontAlgn="auto">
              <a:lnSpc>
                <a:spcPct val="20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原卫生部和对外贸易经济合作部在各自的职责范围内负责全国中外合资、合作医疗机构管理工作。县级以上地方人民政府卫生行政部门（含中医 / 药主管部门）和外经贸行政部门在各自职责范围内负责本行政区域内中外合资、合作医疗机构的日常监督管理工作。</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6"/>
          <p:cNvSpPr txBox="1"/>
          <p:nvPr>
            <p:custDataLst>
              <p:tags r:id="rId1"/>
            </p:custDataLst>
          </p:nvPr>
        </p:nvSpPr>
        <p:spPr>
          <a:xfrm>
            <a:off x="214897" y="97384"/>
            <a:ext cx="742442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一、中外合资、合作医疗机构的管理机构</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913130" y="4059555"/>
            <a:ext cx="3144520" cy="267652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sz="1400" dirty="0" smtClean="0"/>
              <a:t>1. 掌握医疗机构的概念、分类、性质和任务。</a:t>
            </a:r>
            <a:endParaRPr sz="1400" dirty="0" smtClean="0"/>
          </a:p>
          <a:p>
            <a:pPr algn="just" fontAlgn="auto">
              <a:lnSpc>
                <a:spcPct val="150000"/>
              </a:lnSpc>
              <a:spcBef>
                <a:spcPts val="0"/>
              </a:spcBef>
              <a:spcAft>
                <a:spcPts val="0"/>
              </a:spcAft>
            </a:pPr>
            <a:r>
              <a:rPr sz="1400" dirty="0" smtClean="0"/>
              <a:t>2. 熟悉医疗机构管理的法律法规、工作制度和医疗机构的监督管理与评审制度，熟悉违反医疗机构管理条例的罚则。</a:t>
            </a:r>
            <a:endParaRPr sz="1400" dirty="0" smtClean="0"/>
          </a:p>
          <a:p>
            <a:pPr algn="just" fontAlgn="auto">
              <a:lnSpc>
                <a:spcPct val="150000"/>
              </a:lnSpc>
              <a:spcBef>
                <a:spcPts val="0"/>
              </a:spcBef>
              <a:spcAft>
                <a:spcPts val="0"/>
              </a:spcAft>
            </a:pPr>
            <a:r>
              <a:rPr sz="1400" dirty="0" smtClean="0"/>
              <a:t>3. 了解医疗机构技术人员职务规定，了解中外合资、合作医疗机构的管理。</a:t>
            </a:r>
            <a:endParaRPr sz="1400" dirty="0" smtClean="0"/>
          </a:p>
        </p:txBody>
      </p:sp>
      <p:sp>
        <p:nvSpPr>
          <p:cNvPr id="5" name="文本框 22"/>
          <p:cNvSpPr txBox="1"/>
          <p:nvPr/>
        </p:nvSpPr>
        <p:spPr>
          <a:xfrm flipH="1">
            <a:off x="4787265" y="4088765"/>
            <a:ext cx="2822575" cy="106045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lang="zh-CN" altLang="en-US" sz="1400" dirty="0" smtClean="0"/>
              <a:t>能依照法律法规申请、登记医疗机构；能依法制定基层医疗机构的相关工作制度、规定。</a:t>
            </a:r>
            <a:endParaRPr lang="zh-CN" altLang="en-US" sz="1400" dirty="0" smtClean="0"/>
          </a:p>
        </p:txBody>
      </p:sp>
      <p:sp>
        <p:nvSpPr>
          <p:cNvPr id="6" name="文本框 22"/>
          <p:cNvSpPr txBox="1"/>
          <p:nvPr/>
        </p:nvSpPr>
        <p:spPr>
          <a:xfrm flipH="1">
            <a:off x="8314690" y="4138295"/>
            <a:ext cx="2618105" cy="106045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lang="zh-CN" altLang="en-US" sz="1400" dirty="0" smtClean="0"/>
              <a:t>具有依法、依规执业和配合、接受相关部门的监督管理和评审的基本素质。</a:t>
            </a:r>
            <a:endParaRPr lang="zh-CN" altLang="en-US" sz="1400"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93590"/>
            <a:chOff x="960" y="2111"/>
            <a:chExt cx="17280" cy="7234"/>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991" y="2222"/>
              <a:ext cx="10350" cy="7123"/>
            </a:xfrm>
            <a:prstGeom prst="rect">
              <a:avLst/>
            </a:prstGeom>
            <a:noFill/>
          </p:spPr>
          <p:txBody>
            <a:bodyPr wrap="square" rtlCol="0">
              <a:spAutoFit/>
            </a:bodyPr>
            <a:lstStyle/>
            <a:p>
              <a:pPr indent="0"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中外合资、合作医疗机构的设置与发展必须符合当地区域卫生规划和医疗机构设置规划，并执行原卫生部制定的《医疗机构基本标准》。申请设立中外合资、合作医疗机构的中外双方应是能够独立承担民事责任的法人。合资、合作的中外双方应当具有直接或间接从事医疗卫生投资与管理的经验，并符合下列要求之一：①能够提供国际先进的</a:t>
              </a:r>
              <a:endParaRPr lang="zh-CN" altLang="en-US" sz="16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医疗机构管理经验、管理模式和服务模式；②能够提供具有国际领先水平的医学技术和设备；③可以补充或改善当地在医疗服务能力、医疗技术、资金和医疗设施方面的不足。设立的中外合资、合作医疗机构应当符合以下条件：①必须是独立的法人；②投资总额不得低于 2000 万人民币；③合资、合作中中方在中外合资、合作医疗机构中所占的股权比例或权益不得低于 30%；④合资、合作期限不超过 20 年；⑤省级以上卫生行政部门规定的其他条件。</a:t>
              </a:r>
              <a:endParaRPr lang="zh-CN" altLang="en-US" sz="1600">
                <a:latin typeface="微软雅黑" panose="020B0503020204020204" charset="-122"/>
                <a:ea typeface="微软雅黑" panose="020B0503020204020204" charset="-122"/>
                <a:cs typeface="微软雅黑" panose="020B0503020204020204" charset="-122"/>
              </a:endParaRPr>
            </a:p>
          </p:txBody>
        </p:sp>
      </p:grpSp>
      <p:sp>
        <p:nvSpPr>
          <p:cNvPr id="5" name="Title 6"/>
          <p:cNvSpPr txBox="1"/>
          <p:nvPr>
            <p:custDataLst>
              <p:tags r:id="rId4"/>
            </p:custDataLst>
          </p:nvPr>
        </p:nvSpPr>
        <p:spPr>
          <a:xfrm>
            <a:off x="222517" y="113894"/>
            <a:ext cx="742442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二、中外合资、合作医疗机构的设置条件</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a:picLocks noChangeAspect="1"/>
          </p:cNvPicPr>
          <p:nvPr/>
        </p:nvPicPr>
        <p:blipFill>
          <a:blip r:embed="rId5"/>
          <a:stretch>
            <a:fillRect/>
          </a:stretch>
        </p:blipFill>
        <p:spPr>
          <a:xfrm>
            <a:off x="8043545" y="2066290"/>
            <a:ext cx="3278505" cy="27254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926" y="2573"/>
              <a:ext cx="10350" cy="5960"/>
            </a:xfrm>
            <a:prstGeom prst="rect">
              <a:avLst/>
            </a:prstGeom>
            <a:noFill/>
          </p:spPr>
          <p:txBody>
            <a:bodyPr wrap="square" rtlCol="0">
              <a:spAutoFit/>
            </a:bodyPr>
            <a:lstStyle/>
            <a:p>
              <a:pPr indent="0"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（一）审批与登记</a:t>
              </a:r>
              <a:endParaRPr lang="zh-CN" altLang="en-US" sz="16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设置中外合资、合作医疗机构，应先向所在地设区的市级卫生行政部门提出申请，并提交以下材料：①设置医疗机构申请书；②合资、合作双方法人代表签署的项目建议书及中外合资、合作医疗机构设置的可行性研究报告；③合资、合作双方各自的注册登记证明（复印件）、法定代表人身份证明（复印件）和银行资信证明；④国有资产管理部门对拟投入国有资产的评估报告确认文件。设区的市级卫生行政部门对申请人提交的材料进行初审，并根据区域卫生规划和医疗机构设置规划提出初审意见，并与申请材料、当地区域卫生规划和医疗机构设置规划一起报所在地省级卫生行政部门审核。</a:t>
              </a:r>
              <a:endParaRPr lang="zh-CN" altLang="en-US" sz="1600">
                <a:latin typeface="微软雅黑" panose="020B0503020204020204" charset="-122"/>
                <a:ea typeface="微软雅黑" panose="020B0503020204020204" charset="-122"/>
                <a:cs typeface="微软雅黑" panose="020B0503020204020204" charset="-122"/>
              </a:endParaRPr>
            </a:p>
          </p:txBody>
        </p:sp>
      </p:grpSp>
      <p:sp>
        <p:nvSpPr>
          <p:cNvPr id="5" name="Title 6"/>
          <p:cNvSpPr txBox="1"/>
          <p:nvPr>
            <p:custDataLst>
              <p:tags r:id="rId4"/>
            </p:custDataLst>
          </p:nvPr>
        </p:nvSpPr>
        <p:spPr>
          <a:xfrm>
            <a:off x="222517" y="113894"/>
            <a:ext cx="823341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三、中外合资、合作医疗机构设置审批与登记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nvPicPr>
        <p:blipFill>
          <a:blip r:embed="rId5"/>
          <a:stretch>
            <a:fillRect/>
          </a:stretch>
        </p:blipFill>
        <p:spPr>
          <a:xfrm>
            <a:off x="8352155" y="2466340"/>
            <a:ext cx="2704465" cy="23329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161" y="2937"/>
              <a:ext cx="14623" cy="5378"/>
            </a:xfrm>
            <a:prstGeom prst="rect">
              <a:avLst/>
            </a:prstGeom>
            <a:noFill/>
          </p:spPr>
          <p:txBody>
            <a:bodyPr wrap="square" rtlCol="0">
              <a:spAutoFit/>
            </a:bodyPr>
            <a:lstStyle/>
            <a:p>
              <a:pPr indent="0"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中外合资、合作医疗机构作为独立法人实体，自负盈亏，独立核算，独立承担民事责任。</a:t>
              </a:r>
              <a:endParaRPr lang="zh-CN" altLang="en-US" sz="16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中外合资、合作医疗机构在执业过程中，必须遵守下列规则：①执行《医疗机构管理条例》和《医疗机构管理条例实施细则》中关于医疗机构执业的规定；②必须执行医疗技术准入规范和临床诊疗技术规范；③遵守新技术、新设备及大型医用设备临床应用的有关规定；④发生医疗事故，依照国家有关法律、法规处理；⑤聘请外籍医师、护士，按照《中华人民共和国执业医师法》和《中华人民共和国护士管理办法》等有关规定办理；⑥发生重大灾害、事故、疾病流行或者其他意外情况时，中外合资、合作医疗机构及其卫生技术人员要服从卫生行政部门的调遣；⑦发布本机构医疗广告，按照《中华人民共和国广告法》《医疗广告管理办法》办理；⑧中外合资、合作医疗机构的医疗收费价格标准按照国家有关规定执行；⑨中外合资、合作医疗机构的税收政策按照国家有关规定执行。</a:t>
              </a:r>
              <a:endParaRPr lang="zh-CN" altLang="en-US" sz="1600">
                <a:latin typeface="微软雅黑" panose="020B0503020204020204" charset="-122"/>
                <a:ea typeface="微软雅黑" panose="020B0503020204020204" charset="-122"/>
                <a:cs typeface="微软雅黑" panose="020B0503020204020204" charset="-122"/>
              </a:endParaRPr>
            </a:p>
          </p:txBody>
        </p:sp>
      </p:grpSp>
      <p:sp>
        <p:nvSpPr>
          <p:cNvPr id="5" name="Title 6"/>
          <p:cNvSpPr txBox="1"/>
          <p:nvPr>
            <p:custDataLst>
              <p:tags r:id="rId4"/>
            </p:custDataLst>
          </p:nvPr>
        </p:nvSpPr>
        <p:spPr>
          <a:xfrm>
            <a:off x="222517" y="113894"/>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四、中外合资、合作医疗机构执业</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288" y="3224"/>
              <a:ext cx="14623" cy="4797"/>
            </a:xfrm>
            <a:prstGeom prst="rect">
              <a:avLst/>
            </a:prstGeom>
            <a:noFill/>
          </p:spPr>
          <p:txBody>
            <a:bodyPr wrap="square" rtlCol="0">
              <a:spAutoFit/>
            </a:bodyPr>
            <a:lstStyle/>
            <a:p>
              <a:pPr indent="0"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县级以上地方各级卫生行政部门负责本行政区域内中外合资、合作医疗机构的日常监督管理工作。中外合资、合作医疗机构应当按照国家对外商投资企业的有关规定，接受国家有关部门的监督。中外合资、合作医疗机构违反国家有关法律、法规和规章，由有关主管部门依法查处。中外各方未经原卫生部和外经贸部批准，成立中外合资、合作医疗机构并开展医疗活动或以合同方式经营诊疗项目的，视同非法行医，按《医疗机构管理条例》和《医疗机构管理条例实施细则》及有关规定进行处罚。对于违法的中外合资、合作医疗机构，县级以上卫生行政部门和对外经济贸易部门可依据相关法律、法规</a:t>
              </a:r>
              <a:endParaRPr lang="zh-CN" altLang="en-US" sz="16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和规章予以处罚。地方卫生行政部门和地方对外经济贸易行政部门违反规定，擅自批准中外合资、合作医疗机构的设置和变更的，依法追究有关负责人的责任。</a:t>
              </a:r>
              <a:endParaRPr lang="zh-CN" altLang="en-US" sz="1600">
                <a:latin typeface="微软雅黑" panose="020B0503020204020204" charset="-122"/>
                <a:ea typeface="微软雅黑" panose="020B0503020204020204" charset="-122"/>
                <a:cs typeface="微软雅黑" panose="020B0503020204020204" charset="-122"/>
              </a:endParaRPr>
            </a:p>
          </p:txBody>
        </p:sp>
      </p:grpSp>
      <p:sp>
        <p:nvSpPr>
          <p:cNvPr id="5" name="Title 6"/>
          <p:cNvSpPr txBox="1"/>
          <p:nvPr>
            <p:custDataLst>
              <p:tags r:id="rId4"/>
            </p:custDataLst>
          </p:nvPr>
        </p:nvSpPr>
        <p:spPr>
          <a:xfrm>
            <a:off x="222517" y="113894"/>
            <a:ext cx="742442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五、中外合资、合作医疗机构的监督管理</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171259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第一节</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医疗机构管理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概述</a:t>
            </a:r>
            <a:r>
              <a:rPr lang="zh-CN" altLang="en-US" sz="65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zh-CN" altLang="en-US" sz="65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388112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849370" y="2360295"/>
            <a:ext cx="7417435" cy="2861310"/>
          </a:xfrm>
          <a:prstGeom prst="rect">
            <a:avLst/>
          </a:prstGeom>
          <a:noFill/>
        </p:spPr>
        <p:txBody>
          <a:bodyPr wrap="square" lIns="91459" tIns="45729" rIns="91459" bIns="45729" rtlCol="0">
            <a:spAutoFit/>
          </a:bodyPr>
          <a:lstStyle/>
          <a:p>
            <a:pPr indent="457200" algn="just" fontAlgn="auto">
              <a:lnSpc>
                <a:spcPct val="20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医疗机构是指依照法定程序设立的从事对人类健康问题进行诊疗、护理、康复、保健、预防、健康教育、计划生育等服务活动的法人或自然人的社会组织，是医学社会组织的重要组成部分。其主要形式有医院、卫生院、康复疗养院、门诊部、诊所、卫生所（室）以及急救站等医疗机构。</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itle 6"/>
          <p:cNvSpPr txBox="1"/>
          <p:nvPr>
            <p:custDataLst>
              <p:tags r:id="rId1"/>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一、医疗机构的概念</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534" y="3280"/>
              <a:ext cx="16133" cy="4724"/>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（一）按医疗机构规模划分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按照医疗机构的规模、所处区域以及所承担的诊疗任务不同，我国的医疗机构可分为①综合医院、中医医院、中西医结合医院、民族医院、专科医院、康复医院；②妇幼保健院；③中心卫生院、乡（镇）卫生院、街道卫生院；④疗养院；⑤综合门诊部、专科门诊部、中医门诊部、中西医结合门诊部、民族医门诊部；⑥诊所、中医诊所、民族医诊所、卫生所、医务室、卫生保健所、社区卫生服务中心、社区卫生服务站、卫生站；⑦村卫生室（所）；⑧急救中心、急救站；⑨临床检验中心；⑩专科疾病防治院（所、站），护理院、护理站，其他诊疗机构。</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二、医疗机构的分类</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665" y="2704"/>
              <a:ext cx="16133" cy="610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（二）按医疗机构性质划分</a:t>
              </a:r>
              <a:endParaRPr lang="zh-CN" altLang="en-US">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按照医疗机构的性质、效益以及经费来源，我国的医疗机构可分为非营利性医疗机构和营利性医疗机构。非营利性医疗机构是指为社会公众健康利益服务而设立和运营的医疗机构，其不以赢利为目的，收入用于弥补医疗服务成本，实际运营中的收支结余只能用于自身的发展。</a:t>
              </a:r>
              <a:endParaRPr lang="zh-CN" altLang="en-US" sz="1600">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（三）按医疗机构投资主体划分</a:t>
              </a:r>
              <a:endParaRPr lang="zh-CN" altLang="en-US">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按照医疗机构的投资主体即其所有制形式，我国的医疗机构可分为公立医疗机构、私立（民办）医疗机构、股份制医疗机构和股份合作制医疗机构、中外合资、合作医疗机构。公立医疗机构的投资主体是国家即国有资产；私立医疗机构的投资主体是自然人即私有资产；股份制医疗机构和股份合作制医疗机构的投资主体呈多元化形式；中外合资、合作医疗机构的投资主体除我国的医疗机构、公司、企业和其他经济组织外，还包括外国的医疗机构、公司、企业和其他经济组织。</a:t>
              </a:r>
              <a:endParaRPr lang="zh-CN" altLang="en-US" sz="1600">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二、医疗机构的分类</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95070"/>
            <a:ext cx="10870565" cy="47783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287780" y="1461135"/>
            <a:ext cx="6064250" cy="42462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医疗机构管理条例》第三条规定：“医疗机构以救死扶伤，防病治病，为公民的健康服务为宗旨。”《全国医院工作条例》第一条规定：“医院是治病防病、保障人民健康的社会主义卫生事业单位。”以上条例规定明确指出了我国医疗机构的基本性质。我国现存的医疗机构，无论是非营利性医疗机构，还是营利性医疗机构都应该是担负着治病防病、保障人民身心健康的社会主义性质的医疗卫生机构，它们的基本目的是要最大限度地满足广大民众的医疗、卫生、康复、保健服务，保障广大民众的身心健康，为社会主义现代化建设服务。</a:t>
            </a:r>
            <a:endParaRPr lang="zh-CN" altLang="en-US" dirty="0">
              <a:latin typeface="微软雅黑" panose="020B0503020204020204" charset="-122"/>
              <a:ea typeface="微软雅黑" panose="020B0503020204020204" charset="-122"/>
            </a:endParaRPr>
          </a:p>
        </p:txBody>
      </p:sp>
      <p:sp>
        <p:nvSpPr>
          <p:cNvPr id="24" name="同心圆 262"/>
          <p:cNvSpPr/>
          <p:nvPr>
            <p:custDataLst>
              <p:tags r:id="rId2"/>
            </p:custDataLst>
          </p:nvPr>
        </p:nvSpPr>
        <p:spPr>
          <a:xfrm>
            <a:off x="834390" y="138620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3" name="同心圆 262"/>
          <p:cNvSpPr/>
          <p:nvPr>
            <p:custDataLst>
              <p:tags r:id="rId3"/>
            </p:custDataLst>
          </p:nvPr>
        </p:nvSpPr>
        <p:spPr>
          <a:xfrm>
            <a:off x="11073765" y="144335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6" name="同心圆 262"/>
          <p:cNvSpPr/>
          <p:nvPr>
            <p:custDataLst>
              <p:tags r:id="rId4"/>
            </p:custDataLst>
          </p:nvPr>
        </p:nvSpPr>
        <p:spPr>
          <a:xfrm>
            <a:off x="11139170" y="5477510"/>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7" name="同心圆 262"/>
          <p:cNvSpPr/>
          <p:nvPr>
            <p:custDataLst>
              <p:tags r:id="rId5"/>
            </p:custDataLst>
          </p:nvPr>
        </p:nvSpPr>
        <p:spPr>
          <a:xfrm>
            <a:off x="834390" y="5477510"/>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5" name="Title 6"/>
          <p:cNvSpPr txBox="1"/>
          <p:nvPr>
            <p:custDataLst>
              <p:tags r:id="rId6"/>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三、医疗机构的性质</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a:picLocks noChangeAspect="1"/>
          </p:cNvPicPr>
          <p:nvPr/>
        </p:nvPicPr>
        <p:blipFill>
          <a:blip r:embed="rId7"/>
          <a:stretch>
            <a:fillRect/>
          </a:stretch>
        </p:blipFill>
        <p:spPr>
          <a:xfrm>
            <a:off x="7745095" y="2139950"/>
            <a:ext cx="3517900" cy="3169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4*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4*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4*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4*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4*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05.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4*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10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4*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4*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4*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4*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4*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12.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4*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113.xml><?xml version="1.0" encoding="utf-8"?>
<p:tagLst xmlns:p="http://schemas.openxmlformats.org/presentationml/2006/main">
  <p:tag name="KSO_WM_BEAUTIFY_FLAG" val="#wm#"/>
  <p:tag name="KSO_WM_TEMPLATE_CATEGORY" val="custom"/>
  <p:tag name="KSO_WM_TEMPLATE_INDEX" val="20191204"/>
  <p:tag name="KSO_WM_SLIDE_ITEM_CNT" val="4"/>
</p:tagLst>
</file>

<file path=ppt/tags/tag11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1_1"/>
  <p:tag name="KSO_WM_UNIT_ID" val="diagram20201612_1*h_i*1_1"/>
  <p:tag name="KSO_WM_TEMPLATE_CATEGORY" val="diagram"/>
  <p:tag name="KSO_WM_TEMPLATE_INDEX" val="20201612"/>
  <p:tag name="KSO_WM_UNIT_LAYERLEVEL" val="1_1"/>
  <p:tag name="KSO_WM_TAG_VERSION" val="1.0"/>
  <p:tag name="KSO_WM_BEAUTIFY_FLAG" val="#wm#"/>
</p:tagLst>
</file>

<file path=ppt/tags/tag11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1_2"/>
  <p:tag name="KSO_WM_UNIT_ID" val="diagram20201612_1*h_i*1_2"/>
  <p:tag name="KSO_WM_TEMPLATE_CATEGORY" val="diagram"/>
  <p:tag name="KSO_WM_TEMPLATE_INDEX" val="20201612"/>
  <p:tag name="KSO_WM_UNIT_LAYERLEVEL" val="1_1"/>
  <p:tag name="KSO_WM_TAG_VERSION" val="1.0"/>
  <p:tag name="KSO_WM_BEAUTIFY_FLAG" val="#wm#"/>
</p:tagLst>
</file>

<file path=ppt/tags/tag116.xml><?xml version="1.0" encoding="utf-8"?>
<p:tagLst xmlns:p="http://schemas.openxmlformats.org/presentationml/2006/main">
  <p:tag name="KSO_WM_UNIT_DIAGRAM_MODELTYPE" val="stripeEnum"/>
  <p:tag name="KSO_WM_UNIT_ISCONTENTSTITLE" val="0"/>
  <p:tag name="KSO_WM_UNIT_PRESET_TEXT" val="01 项目内容"/>
  <p:tag name="KSO_WM_UNIT_NOCLEAR" val="0"/>
  <p:tag name="KSO_WM_UNIT_VALUE" val="30"/>
  <p:tag name="KSO_WM_UNIT_HIGHLIGHT" val="0"/>
  <p:tag name="KSO_WM_UNIT_COMPATIBLE" val="0"/>
  <p:tag name="KSO_WM_UNIT_DIAGRAM_ISNUMVISUAL" val="0"/>
  <p:tag name="KSO_WM_UNIT_DIAGRAM_ISREFERUNIT" val="0"/>
  <p:tag name="KSO_WM_UNIT_TYPE" val="h_a"/>
  <p:tag name="KSO_WM_UNIT_INDEX" val="1_1"/>
  <p:tag name="KSO_WM_UNIT_ID" val="diagram20201612_1*h_a*1_1"/>
  <p:tag name="KSO_WM_TEMPLATE_CATEGORY" val="diagram"/>
  <p:tag name="KSO_WM_TEMPLATE_INDEX" val="20201612"/>
  <p:tag name="KSO_WM_UNIT_LAYERLEVEL" val="1_1"/>
  <p:tag name="KSO_WM_TAG_VERSION" val="1.0"/>
  <p:tag name="KSO_WM_BEAUTIFY_FLAG" val="#wm#"/>
</p:tagLst>
</file>

<file path=ppt/tags/tag117.xml><?xml version="1.0" encoding="utf-8"?>
<p:tagLst xmlns:p="http://schemas.openxmlformats.org/presentationml/2006/main">
  <p:tag name="KSO_WM_UNIT_DIAGRAM_MODELTYPE" val="stripeEnum"/>
  <p:tag name="KSO_WM_UNIT_PRESET_TEXT" val="点击此处添加正文，文字是您思想的提炼，为了演示发布的良好效果，请言简意赅的阐述您的观点。您的正文已经经简明扼要，字字珠玑，但信息却千丝万缕、错综复杂，需要用更多的文字来表述。"/>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1_1"/>
  <p:tag name="KSO_WM_UNIT_ID" val="diagram20201612_1*h_f*1_1"/>
  <p:tag name="KSO_WM_TEMPLATE_CATEGORY" val="diagram"/>
  <p:tag name="KSO_WM_TEMPLATE_INDEX" val="20201612"/>
  <p:tag name="KSO_WM_UNIT_LAYERLEVEL" val="1_1"/>
  <p:tag name="KSO_WM_TAG_VERSION" val="1.0"/>
  <p:tag name="KSO_WM_BEAUTIFY_FLAG" val="#wm#"/>
</p:tagLst>
</file>

<file path=ppt/tags/tag11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2_1"/>
  <p:tag name="KSO_WM_UNIT_ID" val="diagram20201612_1*h_i*2_1"/>
  <p:tag name="KSO_WM_TEMPLATE_CATEGORY" val="diagram"/>
  <p:tag name="KSO_WM_TEMPLATE_INDEX" val="20201612"/>
  <p:tag name="KSO_WM_UNIT_LAYERLEVEL" val="1_1"/>
  <p:tag name="KSO_WM_TAG_VERSION" val="1.0"/>
  <p:tag name="KSO_WM_BEAUTIFY_FLAG" val="#wm#"/>
</p:tagLst>
</file>

<file path=ppt/tags/tag119.xml><?xml version="1.0" encoding="utf-8"?>
<p:tagLst xmlns:p="http://schemas.openxmlformats.org/presentationml/2006/main">
  <p:tag name="KSO_WM_UNIT_DIAGRAM_MODELTYPE" val="stripeEnum"/>
  <p:tag name="KSO_WM_UNIT_ISCONTENTSTITLE" val="0"/>
  <p:tag name="KSO_WM_UNIT_PRESET_TEXT" val="02 项目内容"/>
  <p:tag name="KSO_WM_UNIT_NOCLEAR" val="0"/>
  <p:tag name="KSO_WM_UNIT_VALUE" val="30"/>
  <p:tag name="KSO_WM_UNIT_HIGHLIGHT" val="0"/>
  <p:tag name="KSO_WM_UNIT_COMPATIBLE" val="0"/>
  <p:tag name="KSO_WM_UNIT_DIAGRAM_ISNUMVISUAL" val="0"/>
  <p:tag name="KSO_WM_UNIT_DIAGRAM_ISREFERUNIT" val="0"/>
  <p:tag name="KSO_WM_UNIT_TYPE" val="h_a"/>
  <p:tag name="KSO_WM_UNIT_INDEX" val="2_1"/>
  <p:tag name="KSO_WM_UNIT_ID" val="diagram20201612_1*h_a*2_1"/>
  <p:tag name="KSO_WM_TEMPLATE_CATEGORY" val="diagram"/>
  <p:tag name="KSO_WM_TEMPLATE_INDEX" val="20201612"/>
  <p:tag name="KSO_WM_UNIT_LAYERLEVEL" val="1_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0.xml><?xml version="1.0" encoding="utf-8"?>
<p:tagLst xmlns:p="http://schemas.openxmlformats.org/presentationml/2006/main">
  <p:tag name="KSO_WM_UNIT_DIAGRAM_MODELTYPE" val="stripeEnum"/>
  <p:tag name="KSO_WM_UNIT_PRESET_TEXT" val="点击此处添加正文，文字是您思想的提炼，为了演示发布的良好效果，请言简意赅的阐述您的观点。您的正文已经经简明扼要，字字珠玑，但信息却千丝万缕、错综复杂，需要用更多的文字来表述。"/>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2_1"/>
  <p:tag name="KSO_WM_UNIT_ID" val="diagram20201612_1*h_f*2_1"/>
  <p:tag name="KSO_WM_TEMPLATE_CATEGORY" val="diagram"/>
  <p:tag name="KSO_WM_TEMPLATE_INDEX" val="20201612"/>
  <p:tag name="KSO_WM_UNIT_LAYERLEVEL" val="1_1"/>
  <p:tag name="KSO_WM_TAG_VERSION" val="1.0"/>
  <p:tag name="KSO_WM_BEAUTIFY_FLAG" val="#wm#"/>
</p:tagLst>
</file>

<file path=ppt/tags/tag121.xml><?xml version="1.0" encoding="utf-8"?>
<p:tagLst xmlns:p="http://schemas.openxmlformats.org/presentationml/2006/main">
  <p:tag name="KSO_WM_UNIT_DIAGRAM_MODELTYPE" val="stripeEnum"/>
  <p:tag name="KSO_WM_UNIT_VALUE" val="476*635"/>
  <p:tag name="KSO_WM_UNIT_HIGHLIGHT" val="0"/>
  <p:tag name="KSO_WM_UNIT_COMPATIBLE" val="0"/>
  <p:tag name="KSO_WM_UNIT_DIAGRAM_ISNUMVISUAL" val="0"/>
  <p:tag name="KSO_WM_UNIT_DIAGRAM_ISREFERUNIT" val="0"/>
  <p:tag name="KSO_WM_UNIT_TYPE" val="h_d"/>
  <p:tag name="KSO_WM_UNIT_INDEX" val="1_1"/>
  <p:tag name="KSO_WM_UNIT_ID" val="diagram20201612_1*h_d*1_1"/>
  <p:tag name="KSO_WM_TEMPLATE_CATEGORY" val="diagram"/>
  <p:tag name="KSO_WM_TEMPLATE_INDEX" val="20201612"/>
  <p:tag name="KSO_WM_UNIT_LAYERLEVEL" val="1_1"/>
  <p:tag name="KSO_WM_TAG_VERSION" val="1.0"/>
  <p:tag name="KSO_WM_BEAUTIFY_FLAG" val="#wm#"/>
  <p:tag name="KSO_WM_UNIT_PLACING_PICTURE_USER_VIEWPORT" val="{&quot;height&quot;:2344,&quot;width&quot;:3399}"/>
</p:tagLst>
</file>

<file path=ppt/tags/tag12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2_2"/>
  <p:tag name="KSO_WM_UNIT_ID" val="diagram20201612_1*h_i*2_2"/>
  <p:tag name="KSO_WM_TEMPLATE_CATEGORY" val="diagram"/>
  <p:tag name="KSO_WM_TEMPLATE_INDEX" val="20201612"/>
  <p:tag name="KSO_WM_UNIT_LAYERLEVEL" val="1_1"/>
  <p:tag name="KSO_WM_TAG_VERSION" val="1.0"/>
  <p:tag name="KSO_WM_BEAUTIFY_FLAG" val="#wm#"/>
</p:tagLst>
</file>

<file path=ppt/tags/tag123.xml><?xml version="1.0" encoding="utf-8"?>
<p:tagLst xmlns:p="http://schemas.openxmlformats.org/presentationml/2006/main">
  <p:tag name="KSO_WM_UNIT_DIAGRAM_MODELTYPE" val="stripeEnum"/>
  <p:tag name="KSO_WM_UNIT_VALUE" val="476*635"/>
  <p:tag name="KSO_WM_UNIT_HIGHLIGHT" val="0"/>
  <p:tag name="KSO_WM_UNIT_COMPATIBLE" val="0"/>
  <p:tag name="KSO_WM_UNIT_DIAGRAM_ISNUMVISUAL" val="0"/>
  <p:tag name="KSO_WM_UNIT_DIAGRAM_ISREFERUNIT" val="0"/>
  <p:tag name="KSO_WM_UNIT_TYPE" val="h_d"/>
  <p:tag name="KSO_WM_UNIT_INDEX" val="2_1"/>
  <p:tag name="KSO_WM_UNIT_ID" val="diagram20201612_1*h_d*2_1"/>
  <p:tag name="KSO_WM_TEMPLATE_CATEGORY" val="diagram"/>
  <p:tag name="KSO_WM_TEMPLATE_INDEX" val="20201612"/>
  <p:tag name="KSO_WM_UNIT_LAYERLEVEL" val="1_1"/>
  <p:tag name="KSO_WM_TAG_VERSION" val="1.0"/>
  <p:tag name="KSO_WM_BEAUTIFY_FLAG" val="#wm#"/>
  <p:tag name="KSO_WM_UNIT_PLACING_PICTURE_USER_VIEWPORT" val="{&quot;height&quot;:2344,&quot;width&quot;:3399}"/>
</p:tagLst>
</file>

<file path=ppt/tags/tag1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5_4*l_h_i*1_1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5_4*l_h_i*1_1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05_4*l_h_i*1_1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05_4*l_h_i*1_1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305_4*l_h_i*1_1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0.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5_4*l_h_f*1_1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5_4*l_h_i*1_2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5_4*l_h_i*1_2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05_4*l_h_i*1_2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05_4*l_h_i*1_2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305_4*l_h_i*1_2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46.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5_4*l_h_f*1_2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4*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4*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4*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4*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4*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52.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4*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15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4*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4*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4*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4*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4*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59.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4*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60.xml><?xml version="1.0" encoding="utf-8"?>
<p:tagLst xmlns:p="http://schemas.openxmlformats.org/presentationml/2006/main">
  <p:tag name="KSO_WM_BEAUTIFY_FLAG" val="#wm#"/>
  <p:tag name="KSO_WM_TEMPLATE_CATEGORY" val="custom"/>
  <p:tag name="KSO_WM_TEMPLATE_INDEX" val="20191204"/>
  <p:tag name="KSO_WM_SLIDE_ITEM_CNT" val="4"/>
</p:tagLst>
</file>

<file path=ppt/tags/tag161.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162.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163.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4.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166.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167.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168.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9.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171.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172.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173.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74.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176.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177.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178.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79.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181.xml><?xml version="1.0" encoding="utf-8"?>
<p:tagLst xmlns:p="http://schemas.openxmlformats.org/presentationml/2006/main">
  <p:tag name="KSO_WM_TAG_VERSION" val="1.0"/>
  <p:tag name="KSO_WM_TEMPLATE_CATEGORY" val="diagram"/>
  <p:tag name="KSO_WM_TEMPLATE_INDEX" val="754"/>
  <p:tag name="KSO_WM_UNIT_ID" val="diagram754_5*l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PRESET_TEXT" val="E"/>
  <p:tag name="KSO_WM_UNIT_FILL_FORE_SCHEMECOLOR_INDEX" val="9"/>
  <p:tag name="KSO_WM_UNIT_FILL_TYPE" val="1"/>
  <p:tag name="KSO_WM_UNIT_TEXT_FILL_FORE_SCHEMECOLOR_INDEX" val="14"/>
  <p:tag name="KSO_WM_UNIT_TEXT_FILL_TYPE" val="1"/>
  <p:tag name="KSO_WM_UNIT_USESOURCEFORMAT_APPLY" val="1"/>
</p:tagLst>
</file>

<file path=ppt/tags/tag182.xml><?xml version="1.0" encoding="utf-8"?>
<p:tagLst xmlns:p="http://schemas.openxmlformats.org/presentationml/2006/main">
  <p:tag name="KSO_WM_TAG_VERSION" val="1.0"/>
  <p:tag name="KSO_WM_TEMPLATE_CATEGORY" val="diagram"/>
  <p:tag name="KSO_WM_TEMPLATE_INDEX" val="754"/>
  <p:tag name="KSO_WM_UNIT_ID" val="diagram754_5*l_h_i*1_5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5_4"/>
  <p:tag name="KSO_WM_UNIT_FILL_FORE_SCHEMECOLOR_INDEX" val="9"/>
  <p:tag name="KSO_WM_UNIT_FILL_TYPE" val="1"/>
  <p:tag name="KSO_WM_UNIT_TEXT_FILL_FORE_SCHEMECOLOR_INDEX" val="9"/>
  <p:tag name="KSO_WM_UNIT_TEXT_FILL_TYPE" val="1"/>
  <p:tag name="KSO_WM_UNIT_USESOURCEFORMAT_APPLY" val="1"/>
</p:tagLst>
</file>

<file path=ppt/tags/tag183.xml><?xml version="1.0" encoding="utf-8"?>
<p:tagLst xmlns:p="http://schemas.openxmlformats.org/presentationml/2006/main">
  <p:tag name="KSO_WM_TAG_VERSION" val="1.0"/>
  <p:tag name="KSO_WM_TEMPLATE_CATEGORY" val="diagram"/>
  <p:tag name="KSO_WM_TEMPLATE_INDEX" val="754"/>
  <p:tag name="KSO_WM_UNIT_ID" val="diagram754_5*l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84.xml><?xml version="1.0" encoding="utf-8"?>
<p:tagLst xmlns:p="http://schemas.openxmlformats.org/presentationml/2006/main">
  <p:tag name="KSO_WM_TAG_VERSION" val="1.0"/>
  <p:tag name="KSO_WM_TEMPLATE_CATEGORY" val="diagram"/>
  <p:tag name="KSO_WM_TEMPLATE_INDEX" val="754"/>
  <p:tag name="KSO_WM_UNIT_ID" val="diagram754_5*l_h_i*1_5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5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5_2"/>
  <p:tag name="KSO_WM_UNIT_PRESET_TEXT" val="单击此处添加文本"/>
  <p:tag name="KSO_WM_UNIT_TEXT_FILL_FORE_SCHEMECOLOR_INDEX" val="14"/>
  <p:tag name="KSO_WM_UNIT_TEXT_FILL_TYPE" val="1"/>
  <p:tag name="KSO_WM_UNIT_USESOURCEFORMAT_APPLY" val="1"/>
</p:tagLst>
</file>

<file path=ppt/tags/tag18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8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5_4*l_h_i*1_1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5_4*l_h_i*1_1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05_4*l_h_i*1_1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05_4*l_h_i*1_1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305_4*l_h_i*1_1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94.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5_4*l_h_f*1_1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5_4*l_h_i*1_2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5_4*l_h_i*1_2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05_4*l_h_i*1_2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05_4*l_h_i*1_2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305_4*l_h_i*1_2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4"/>
  <p:tag name="KSO_WM_UNIT_ID" val="diagram20198938_3*l_h_i*1_2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200.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5_4*l_h_f*1_2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4*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4*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4*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4*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4*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206.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4*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5_4*l_h_i*1_2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5_4*l_h_i*1_2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05_4*l_h_i*1_2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198938_3*l_h_i*1_2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05_4*l_h_i*1_2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305_4*l_h_i*1_2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212.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5_4*l_h_f*1_2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4*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4*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4*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4*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4*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218.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4*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21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3"/>
  <p:tag name="KSO_WM_UNIT_ID" val="diagram20198938_3*l_h_i*1_2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7"/>
  <p:tag name="KSO_WM_UNIT_FILL_TYPE" val="1"/>
  <p:tag name="KSO_WM_UNIT_USESOURCEFORMAT_APPLY" val="1"/>
  <p:tag name="KSO_WM_UNIT_DIAGRAM_SCHEMECOLOR_ID" val="4"/>
</p:tagLst>
</file>

<file path=ppt/tags/tag2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5_4*l_h_i*1_1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5_4*l_h_i*1_1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4"/>
  <p:tag name="KSO_WM_UNIT_ID" val="diagram20198938_3*l_h_i*1_3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05_4*l_h_i*1_1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05_4*l_h_i*1_1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305_4*l_h_i*1_1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233.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5_4*l_h_f*1_1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5_4*l_h_i*1_2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5_4*l_h_i*1_2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05_4*l_h_i*1_2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05_4*l_h_i*1_2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305_4*l_h_i*1_2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239.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5_4*l_h_f*1_2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3"/>
  <p:tag name="KSO_WM_UNIT_ID" val="diagram20198938_3*l_h_i*1_3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USESOURCEFORMAT_APPLY" val="1"/>
  <p:tag name="KSO_WM_UNIT_DIAGRAM_SCHEMECOLOR_ID" val="4"/>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4*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4*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4*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4*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4*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245.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4*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24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4*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4*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4*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4"/>
  <p:tag name="KSO_WM_UNIT_ID" val="diagram20198938_3*l_h_i*1_1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4*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4*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252.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4*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253.xml><?xml version="1.0" encoding="utf-8"?>
<p:tagLst xmlns:p="http://schemas.openxmlformats.org/presentationml/2006/main">
  <p:tag name="KSO_WM_BEAUTIFY_FLAG" val="#wm#"/>
  <p:tag name="KSO_WM_TEMPLATE_CATEGORY" val="custom"/>
  <p:tag name="KSO_WM_TEMPLATE_INDEX" val="20191204"/>
  <p:tag name="KSO_WM_SLIDE_ITEM_CNT" val="4"/>
</p:tagLst>
</file>

<file path=ppt/tags/tag254.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255.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256.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57.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259.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198938_3*l_h_i*1_1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260.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261.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62.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264.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265.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266.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67.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269.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1_3"/>
  <p:tag name="KSO_WM_UNIT_ID" val="diagram20198938_3*l_h_i*1_1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6"/>
  <p:tag name="KSO_WM_UNIT_FILL_TYPE" val="1"/>
  <p:tag name="KSO_WM_UNIT_USESOURCEFORMAT_APPLY" val="1"/>
  <p:tag name="KSO_WM_UNIT_DIAGRAM_SCHEMECOLOR_ID" val="4"/>
</p:tagLst>
</file>

<file path=ppt/tags/tag270.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271.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72.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274.xml><?xml version="1.0" encoding="utf-8"?>
<p:tagLst xmlns:p="http://schemas.openxmlformats.org/presentationml/2006/main">
  <p:tag name="KSO_WM_TAG_VERSION" val="1.0"/>
  <p:tag name="KSO_WM_TEMPLATE_CATEGORY" val="diagram"/>
  <p:tag name="KSO_WM_TEMPLATE_INDEX" val="754"/>
  <p:tag name="KSO_WM_UNIT_ID" val="diagram754_5*l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PRESET_TEXT" val="E"/>
  <p:tag name="KSO_WM_UNIT_FILL_FORE_SCHEMECOLOR_INDEX" val="9"/>
  <p:tag name="KSO_WM_UNIT_FILL_TYPE" val="1"/>
  <p:tag name="KSO_WM_UNIT_TEXT_FILL_FORE_SCHEMECOLOR_INDEX" val="14"/>
  <p:tag name="KSO_WM_UNIT_TEXT_FILL_TYPE" val="1"/>
  <p:tag name="KSO_WM_UNIT_USESOURCEFORMAT_APPLY" val="1"/>
</p:tagLst>
</file>

<file path=ppt/tags/tag275.xml><?xml version="1.0" encoding="utf-8"?>
<p:tagLst xmlns:p="http://schemas.openxmlformats.org/presentationml/2006/main">
  <p:tag name="KSO_WM_TAG_VERSION" val="1.0"/>
  <p:tag name="KSO_WM_TEMPLATE_CATEGORY" val="diagram"/>
  <p:tag name="KSO_WM_TEMPLATE_INDEX" val="754"/>
  <p:tag name="KSO_WM_UNIT_ID" val="diagram754_5*l_h_i*1_5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5_4"/>
  <p:tag name="KSO_WM_UNIT_FILL_FORE_SCHEMECOLOR_INDEX" val="9"/>
  <p:tag name="KSO_WM_UNIT_FILL_TYPE" val="1"/>
  <p:tag name="KSO_WM_UNIT_TEXT_FILL_FORE_SCHEMECOLOR_INDEX" val="9"/>
  <p:tag name="KSO_WM_UNIT_TEXT_FILL_TYPE" val="1"/>
  <p:tag name="KSO_WM_UNIT_USESOURCEFORMAT_APPLY" val="1"/>
</p:tagLst>
</file>

<file path=ppt/tags/tag276.xml><?xml version="1.0" encoding="utf-8"?>
<p:tagLst xmlns:p="http://schemas.openxmlformats.org/presentationml/2006/main">
  <p:tag name="KSO_WM_TAG_VERSION" val="1.0"/>
  <p:tag name="KSO_WM_TEMPLATE_CATEGORY" val="diagram"/>
  <p:tag name="KSO_WM_TEMPLATE_INDEX" val="754"/>
  <p:tag name="KSO_WM_UNIT_ID" val="diagram754_5*l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77.xml><?xml version="1.0" encoding="utf-8"?>
<p:tagLst xmlns:p="http://schemas.openxmlformats.org/presentationml/2006/main">
  <p:tag name="KSO_WM_TAG_VERSION" val="1.0"/>
  <p:tag name="KSO_WM_TEMPLATE_CATEGORY" val="diagram"/>
  <p:tag name="KSO_WM_TEMPLATE_INDEX" val="754"/>
  <p:tag name="KSO_WM_UNIT_ID" val="diagram754_5*l_h_i*1_5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5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5_2"/>
  <p:tag name="KSO_WM_UNIT_PRESET_TEXT" val="单击此处添加文本"/>
  <p:tag name="KSO_WM_UNIT_TEXT_FILL_FORE_SCHEMECOLOR_INDEX" val="14"/>
  <p:tag name="KSO_WM_UNIT_TEXT_FILL_TYPE" val="1"/>
  <p:tag name="KSO_WM_UNIT_USESOURCEFORMAT_APPLY" val="1"/>
</p:tagLst>
</file>

<file path=ppt/tags/tag27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8_3*l_h_f*1_2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28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8_3*l_h_f*1_3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9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9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38_3*l_h_i*1_3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0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0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938_3*l_h_i*1_3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3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98938_3*l_h_i*1_2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98938_3*l_h_i*1_1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4"/>
  <p:tag name="KSO_WM_UNIT_ID" val="diagram20198938_3*l_h_i*1_3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3"/>
  <p:tag name="KSO_WM_UNIT_ID" val="diagram20198938_3*l_h_i*1_3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USESOURCEFORMAT_APPLY" val="1"/>
  <p:tag name="KSO_WM_UNIT_DIAGRAM_SCHEMECOLOR_ID" val="4"/>
</p:tagLst>
</file>

<file path=ppt/tags/tag3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8_3*l_h_f*1_3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38_3*l_h_i*1_3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938_3*l_h_i*1_3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3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8_3*l_h_f*1_2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4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42.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1_1"/>
  <p:tag name="KSO_WM_UNIT_ID" val="diagram20187775_6*q_h_i*1_1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43.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2_4"/>
  <p:tag name="KSO_WM_UNIT_ID" val="diagram20187775_6*q_h_i*1_2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44.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1_3"/>
  <p:tag name="KSO_WM_UNIT_ID" val="diagram20187775_6*q_h_i*1_1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45.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6_4"/>
  <p:tag name="KSO_WM_UNIT_ID" val="diagram20187775_6*q_h_i*1_6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1"/>
</p:tagLst>
</file>

<file path=ppt/tags/tag46.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5_4"/>
  <p:tag name="KSO_WM_UNIT_ID" val="diagram20187775_6*q_h_i*1_5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1"/>
</p:tagLst>
</file>

<file path=ppt/tags/tag47.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3_4"/>
  <p:tag name="KSO_WM_UNIT_ID" val="diagram20187775_6*q_h_i*1_3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48.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4_3"/>
  <p:tag name="KSO_WM_UNIT_ID" val="diagram20187775_6*q_h_i*1_4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49.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1_4"/>
  <p:tag name="KSO_WM_UNIT_ID" val="diagram20187775_6*q_h_i*1_1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0.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3_3"/>
  <p:tag name="KSO_WM_UNIT_ID" val="diagram20187775_6*q_h_i*1_3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51.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4_4"/>
  <p:tag name="KSO_WM_UNIT_ID" val="diagram20187775_6*q_h_i*1_4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52.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5_3"/>
  <p:tag name="KSO_WM_UNIT_ID" val="diagram20187775_6*q_h_i*1_5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53.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6_3"/>
  <p:tag name="KSO_WM_UNIT_ID" val="diagram20187775_6*q_h_i*1_6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54.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2_3"/>
  <p:tag name="KSO_WM_UNIT_ID" val="diagram20187775_6*q_h_i*1_2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55.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2_2"/>
  <p:tag name="KSO_WM_UNIT_ID" val="diagram20187775_6*q_h_i*1_2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56.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3_1"/>
  <p:tag name="KSO_WM_UNIT_ID" val="diagram20187775_6*q_h_i*1_3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57.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6_1"/>
  <p:tag name="KSO_WM_UNIT_ID" val="diagram20187775_6*q_h_i*1_6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1"/>
</p:tagLst>
</file>

<file path=ppt/tags/tag58.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5_1"/>
  <p:tag name="KSO_WM_UNIT_ID" val="diagram20187775_6*q_h_i*1_5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1"/>
</p:tagLst>
</file>

<file path=ppt/tags/tag59.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4_1"/>
  <p:tag name="KSO_WM_UNIT_ID" val="diagram20187775_6*q_h_i*1_4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60.xml><?xml version="1.0" encoding="utf-8"?>
<p:tagLst xmlns:p="http://schemas.openxmlformats.org/presentationml/2006/main">
  <p:tag name="KSO_WM_TAG_VERSION" val="1.0"/>
  <p:tag name="KSO_WM_TEMPLATE_CATEGORY" val="diagram"/>
  <p:tag name="KSO_WM_TEMPLATE_INDEX" val="20187775"/>
  <p:tag name="KSO_WM_UNIT_TYPE" val="q_i"/>
  <p:tag name="KSO_WM_UNIT_INDEX" val="1_1"/>
  <p:tag name="KSO_WM_UNIT_ID" val="diagram20187775_6*q_i*1_1"/>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1"/>
</p:tagLst>
</file>

<file path=ppt/tags/tag61.xml><?xml version="1.0" encoding="utf-8"?>
<p:tagLst xmlns:p="http://schemas.openxmlformats.org/presentationml/2006/main">
  <p:tag name="KSO_WM_TAG_VERSION" val="1.0"/>
  <p:tag name="KSO_WM_TEMPLATE_CATEGORY" val="diagram"/>
  <p:tag name="KSO_WM_TEMPLATE_INDEX" val="20187775"/>
  <p:tag name="KSO_WM_UNIT_TYPE" val="q_i"/>
  <p:tag name="KSO_WM_UNIT_INDEX" val="1_2"/>
  <p:tag name="KSO_WM_UNIT_ID" val="diagram20187775_6*q_i*1_2"/>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1"/>
</p:tagLst>
</file>

<file path=ppt/tags/tag62.xml><?xml version="1.0" encoding="utf-8"?>
<p:tagLst xmlns:p="http://schemas.openxmlformats.org/presentationml/2006/main">
  <p:tag name="KSO_WM_TAG_VERSION" val="1.0"/>
  <p:tag name="KSO_WM_TEMPLATE_CATEGORY" val="diagram"/>
  <p:tag name="KSO_WM_TEMPLATE_INDEX" val="20187775"/>
  <p:tag name="KSO_WM_UNIT_TYPE" val="q_i"/>
  <p:tag name="KSO_WM_UNIT_INDEX" val="1_3"/>
  <p:tag name="KSO_WM_UNIT_ID" val="diagram20187775_6*q_i*1_3"/>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1"/>
</p:tagLst>
</file>

<file path=ppt/tags/tag63.xml><?xml version="1.0" encoding="utf-8"?>
<p:tagLst xmlns:p="http://schemas.openxmlformats.org/presentationml/2006/main">
  <p:tag name="KSO_WM_TAG_VERSION" val="1.0"/>
  <p:tag name="KSO_WM_TEMPLATE_CATEGORY" val="diagram"/>
  <p:tag name="KSO_WM_TEMPLATE_INDEX" val="20187775"/>
  <p:tag name="KSO_WM_UNIT_TYPE" val="q_i"/>
  <p:tag name="KSO_WM_UNIT_INDEX" val="1_4"/>
  <p:tag name="KSO_WM_UNIT_ID" val="diagram20187775_6*q_i*1_4"/>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1"/>
</p:tagLst>
</file>

<file path=ppt/tags/tag64.xml><?xml version="1.0" encoding="utf-8"?>
<p:tagLst xmlns:p="http://schemas.openxmlformats.org/presentationml/2006/main">
  <p:tag name="KSO_WM_TAG_VERSION" val="1.0"/>
  <p:tag name="KSO_WM_TEMPLATE_CATEGORY" val="diagram"/>
  <p:tag name="KSO_WM_TEMPLATE_INDEX" val="20187775"/>
  <p:tag name="KSO_WM_UNIT_TYPE" val="q_h_a"/>
  <p:tag name="KSO_WM_UNIT_INDEX" val="1_1_1"/>
  <p:tag name="KSO_WM_UNIT_ID" val="diagram20187775_6*q_h_a*1_1_1"/>
  <p:tag name="KSO_WM_UNIT_LAYERLEVEL" val="1_1_1"/>
  <p:tag name="KSO_WM_UNIT_VALUE" val="6"/>
  <p:tag name="KSO_WM_UNIT_HIGHLIGHT" val="0"/>
  <p:tag name="KSO_WM_UNIT_COMPATIBLE" val="0"/>
  <p:tag name="KSO_WM_BEAUTIFY_FLAG" val="#wm#"/>
  <p:tag name="KSO_WM_UNIT_ISCONTENTSTITLE" val="0"/>
  <p:tag name="KSO_WM_DIAGRAM_GROUP_CODE" val="q1-1"/>
  <p:tag name="KSO_WM_UNIT_DIAGRAM_ISNUMVISUAL" val="0"/>
  <p:tag name="KSO_WM_UNIT_DIAGRAM_ISREFERUNIT" val="0"/>
  <p:tag name="KSO_WM_UNIT_PRESET_TEXT" val="添加标题"/>
  <p:tag name="KSO_WM_UNIT_NOCLEAR" val="0"/>
  <p:tag name="KSO_WM_UNIT_TEXT_FILL_FORE_SCHEMECOLOR_INDEX" val="5"/>
  <p:tag name="KSO_WM_UNIT_TEXT_FILL_TYPE" val="1"/>
  <p:tag name="KSO_WM_UNIT_USESOURCEFORMAT_APPLY" val="1"/>
  <p:tag name="KSO_WM_UNIT_DIAGRAM_SCHEMECOLOR_ID" val="1"/>
</p:tagLst>
</file>

<file path=ppt/tags/tag65.xml><?xml version="1.0" encoding="utf-8"?>
<p:tagLst xmlns:p="http://schemas.openxmlformats.org/presentationml/2006/main">
  <p:tag name="KSO_WM_TAG_VERSION" val="1.0"/>
  <p:tag name="KSO_WM_TEMPLATE_CATEGORY" val="diagram"/>
  <p:tag name="KSO_WM_TEMPLATE_INDEX" val="20187775"/>
  <p:tag name="KSO_WM_UNIT_TYPE" val="q_h_a"/>
  <p:tag name="KSO_WM_UNIT_INDEX" val="1_2_1"/>
  <p:tag name="KSO_WM_UNIT_ID" val="diagram20187775_6*q_h_a*1_2_1"/>
  <p:tag name="KSO_WM_UNIT_LAYERLEVEL" val="1_1_1"/>
  <p:tag name="KSO_WM_UNIT_VALUE" val="6"/>
  <p:tag name="KSO_WM_UNIT_HIGHLIGHT" val="0"/>
  <p:tag name="KSO_WM_UNIT_COMPATIBLE" val="0"/>
  <p:tag name="KSO_WM_BEAUTIFY_FLAG" val="#wm#"/>
  <p:tag name="KSO_WM_UNIT_ISCONTENTSTITLE" val="0"/>
  <p:tag name="KSO_WM_DIAGRAM_GROUP_CODE" val="q1-1"/>
  <p:tag name="KSO_WM_UNIT_DIAGRAM_ISNUMVISUAL" val="0"/>
  <p:tag name="KSO_WM_UNIT_DIAGRAM_ISREFERUNIT" val="0"/>
  <p:tag name="KSO_WM_UNIT_PRESET_TEXT" val="添加标题"/>
  <p:tag name="KSO_WM_UNIT_NOCLEAR" val="0"/>
  <p:tag name="KSO_WM_UNIT_TEXT_FILL_FORE_SCHEMECOLOR_INDEX" val="6"/>
  <p:tag name="KSO_WM_UNIT_TEXT_FILL_TYPE" val="1"/>
  <p:tag name="KSO_WM_UNIT_USESOURCEFORMAT_APPLY" val="1"/>
  <p:tag name="KSO_WM_UNIT_DIAGRAM_SCHEMECOLOR_ID" val="1"/>
</p:tagLst>
</file>

<file path=ppt/tags/tag66.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87775_6*q_h_a*1_3_1"/>
  <p:tag name="KSO_WM_TEMPLATE_CATEGORY" val="diagram"/>
  <p:tag name="KSO_WM_TEMPLATE_INDEX" val="20187775"/>
  <p:tag name="KSO_WM_UNIT_LAYERLEVEL" val="1_1_1"/>
  <p:tag name="KSO_WM_TAG_VERSION" val="1.0"/>
  <p:tag name="KSO_WM_BEAUTIFY_FLAG" val="#wm#"/>
  <p:tag name="KSO_WM_UNIT_PRESET_TEXT" val="添加标题"/>
  <p:tag name="KSO_WM_UNIT_TEXT_FILL_FORE_SCHEMECOLOR_INDEX" val="7"/>
  <p:tag name="KSO_WM_UNIT_TEXT_FILL_TYPE" val="1"/>
  <p:tag name="KSO_WM_UNIT_USESOURCEFORMAT_APPLY" val="1"/>
  <p:tag name="KSO_WM_UNIT_DIAGRAM_SCHEMECOLOR_ID" val="1"/>
</p:tagLst>
</file>

<file path=ppt/tags/tag67.xml><?xml version="1.0" encoding="utf-8"?>
<p:tagLst xmlns:p="http://schemas.openxmlformats.org/presentationml/2006/main">
  <p:tag name="KSO_WM_TAG_VERSION" val="1.0"/>
  <p:tag name="KSO_WM_TEMPLATE_CATEGORY" val="diagram"/>
  <p:tag name="KSO_WM_TEMPLATE_INDEX" val="20187775"/>
  <p:tag name="KSO_WM_UNIT_TYPE" val="q_h_a"/>
  <p:tag name="KSO_WM_UNIT_INDEX" val="1_6_1"/>
  <p:tag name="KSO_WM_UNIT_ID" val="diagram20187775_6*q_h_a*1_6_1"/>
  <p:tag name="KSO_WM_UNIT_LAYERLEVEL" val="1_1_1"/>
  <p:tag name="KSO_WM_UNIT_VALUE" val="6"/>
  <p:tag name="KSO_WM_UNIT_HIGHLIGHT" val="0"/>
  <p:tag name="KSO_WM_UNIT_COMPATIBLE" val="0"/>
  <p:tag name="KSO_WM_BEAUTIFY_FLAG" val="#wm#"/>
  <p:tag name="KSO_WM_UNIT_ISCONTENTSTITLE" val="0"/>
  <p:tag name="KSO_WM_DIAGRAM_GROUP_CODE" val="q1-1"/>
  <p:tag name="KSO_WM_UNIT_DIAGRAM_ISNUMVISUAL" val="0"/>
  <p:tag name="KSO_WM_UNIT_DIAGRAM_ISREFERUNIT" val="0"/>
  <p:tag name="KSO_WM_UNIT_PRESET_TEXT" val="添加标题"/>
  <p:tag name="KSO_WM_UNIT_NOCLEAR" val="0"/>
  <p:tag name="KSO_WM_UNIT_TEXT_FILL_FORE_SCHEMECOLOR_INDEX" val="10"/>
  <p:tag name="KSO_WM_UNIT_TEXT_FILL_TYPE" val="1"/>
  <p:tag name="KSO_WM_UNIT_USESOURCEFORMAT_APPLY" val="1"/>
  <p:tag name="KSO_WM_UNIT_DIAGRAM_SCHEMECOLOR_ID" val="1"/>
</p:tagLst>
</file>

<file path=ppt/tags/tag68.xml><?xml version="1.0" encoding="utf-8"?>
<p:tagLst xmlns:p="http://schemas.openxmlformats.org/presentationml/2006/main">
  <p:tag name="KSO_WM_TAG_VERSION" val="1.0"/>
  <p:tag name="KSO_WM_TEMPLATE_CATEGORY" val="diagram"/>
  <p:tag name="KSO_WM_TEMPLATE_INDEX" val="20187775"/>
  <p:tag name="KSO_WM_UNIT_TYPE" val="q_h_a"/>
  <p:tag name="KSO_WM_UNIT_INDEX" val="1_5_1"/>
  <p:tag name="KSO_WM_UNIT_ID" val="diagram20187775_6*q_h_a*1_5_1"/>
  <p:tag name="KSO_WM_UNIT_LAYERLEVEL" val="1_1_1"/>
  <p:tag name="KSO_WM_UNIT_VALUE" val="6"/>
  <p:tag name="KSO_WM_UNIT_HIGHLIGHT" val="0"/>
  <p:tag name="KSO_WM_UNIT_COMPATIBLE" val="0"/>
  <p:tag name="KSO_WM_BEAUTIFY_FLAG" val="#wm#"/>
  <p:tag name="KSO_WM_UNIT_ISCONTENTSTITLE" val="0"/>
  <p:tag name="KSO_WM_DIAGRAM_GROUP_CODE" val="q1-1"/>
  <p:tag name="KSO_WM_UNIT_DIAGRAM_ISNUMVISUAL" val="0"/>
  <p:tag name="KSO_WM_UNIT_DIAGRAM_ISREFERUNIT" val="0"/>
  <p:tag name="KSO_WM_UNIT_PRESET_TEXT" val="添加标题"/>
  <p:tag name="KSO_WM_UNIT_NOCLEAR" val="0"/>
  <p:tag name="KSO_WM_UNIT_TEXT_FILL_FORE_SCHEMECOLOR_INDEX" val="9"/>
  <p:tag name="KSO_WM_UNIT_TEXT_FILL_TYPE" val="1"/>
  <p:tag name="KSO_WM_UNIT_USESOURCEFORMAT_APPLY" val="1"/>
  <p:tag name="KSO_WM_UNIT_DIAGRAM_SCHEMECOLOR_ID" val="1"/>
</p:tagLst>
</file>

<file path=ppt/tags/tag69.xml><?xml version="1.0" encoding="utf-8"?>
<p:tagLst xmlns:p="http://schemas.openxmlformats.org/presentationml/2006/main">
  <p:tag name="KSO_WM_TAG_VERSION" val="1.0"/>
  <p:tag name="KSO_WM_TEMPLATE_CATEGORY" val="diagram"/>
  <p:tag name="KSO_WM_TEMPLATE_INDEX" val="20187775"/>
  <p:tag name="KSO_WM_UNIT_TYPE" val="q_h_a"/>
  <p:tag name="KSO_WM_UNIT_INDEX" val="1_4_1"/>
  <p:tag name="KSO_WM_UNIT_ID" val="diagram20187775_6*q_h_a*1_4_1"/>
  <p:tag name="KSO_WM_UNIT_LAYERLEVEL" val="1_1_1"/>
  <p:tag name="KSO_WM_UNIT_VALUE" val="6"/>
  <p:tag name="KSO_WM_UNIT_HIGHLIGHT" val="0"/>
  <p:tag name="KSO_WM_UNIT_COMPATIBLE" val="0"/>
  <p:tag name="KSO_WM_BEAUTIFY_FLAG" val="#wm#"/>
  <p:tag name="KSO_WM_UNIT_ISCONTENTSTITLE" val="0"/>
  <p:tag name="KSO_WM_DIAGRAM_GROUP_CODE" val="q1-1"/>
  <p:tag name="KSO_WM_UNIT_DIAGRAM_ISNUMVISUAL" val="0"/>
  <p:tag name="KSO_WM_UNIT_DIAGRAM_ISREFERUNIT" val="0"/>
  <p:tag name="KSO_WM_UNIT_PRESET_TEXT" val="添加标题"/>
  <p:tag name="KSO_WM_UNIT_NOCLEAR" val="0"/>
  <p:tag name="KSO_WM_UNIT_TEXT_FILL_FORE_SCHEMECOLOR_INDEX" val="8"/>
  <p:tag name="KSO_WM_UNIT_TEXT_FILL_TYPE" val="1"/>
  <p:tag name="KSO_WM_UNIT_USESOURCEFORMAT_APPLY" val="1"/>
  <p:tag name="KSO_WM_UNIT_DIAGRAM_SCHEMECOLOR_ID"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0.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6_1"/>
  <p:tag name="KSO_WM_UNIT_ID" val="diagram20187775_6*q_h_i*1_6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1"/>
</p:tagLst>
</file>

<file path=ppt/tags/tag71.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5_1"/>
  <p:tag name="KSO_WM_UNIT_ID" val="diagram20187775_6*q_h_i*1_5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1"/>
</p:tagLst>
</file>

<file path=ppt/tags/tag72.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4_1"/>
  <p:tag name="KSO_WM_UNIT_ID" val="diagram20187775_6*q_h_i*1_4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7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4.xml><?xml version="1.0" encoding="utf-8"?>
<p:tagLst xmlns:p="http://schemas.openxmlformats.org/presentationml/2006/main">
  <p:tag name="KSO_WM_BEAUTIFY_FLAG" val="#wm#"/>
  <p:tag name="KSO_WM_TEMPLATE_CATEGORY" val="custom"/>
  <p:tag name="KSO_WM_TEMPLATE_INDEX" val="20191204"/>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5_4*l_h_i*1_1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5_4*l_h_i*1_1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05_4*l_h_i*1_1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05_4*l_h_i*1_1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305_4*l_h_i*1_1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93.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5_4*l_h_f*1_1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5_4*l_h_i*1_2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5_4*l_h_i*1_2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05_4*l_h_i*1_2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05_4*l_h_i*1_2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305_4*l_h_i*1_2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99.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5_4*l_h_f*1_2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7562</Words>
  <Application>WPS 演示</Application>
  <PresentationFormat>自定义</PresentationFormat>
  <Paragraphs>442</Paragraphs>
  <Slides>44</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44</vt:i4>
      </vt:variant>
    </vt:vector>
  </HeadingPairs>
  <TitlesOfParts>
    <vt:vector size="60" baseType="lpstr">
      <vt:lpstr>Arial</vt:lpstr>
      <vt:lpstr>宋体</vt:lpstr>
      <vt:lpstr>Wingdings</vt:lpstr>
      <vt:lpstr>黑体</vt:lpstr>
      <vt:lpstr>微软雅黑</vt:lpstr>
      <vt:lpstr>华文细黑</vt:lpstr>
      <vt:lpstr>字魂70号-灵悦黑体</vt:lpstr>
      <vt:lpstr>Segoe UI</vt:lpstr>
      <vt:lpstr>思源黑体</vt:lpstr>
      <vt:lpstr>隶书</vt:lpstr>
      <vt:lpstr>Calibri</vt:lpstr>
      <vt:lpstr>Arial Unicode MS</vt:lpstr>
      <vt:lpstr>等线</vt:lpstr>
      <vt:lpstr>Wingdings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318</cp:revision>
  <dcterms:created xsi:type="dcterms:W3CDTF">2019-11-11T13:37:00Z</dcterms:created>
  <dcterms:modified xsi:type="dcterms:W3CDTF">2022-02-20T02:48:16Z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F47900CFCF14428F81F766D8B14004F0</vt:lpwstr>
  </property>
</Properties>
</file>